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1E4D795-424F-45DE-AAB1-6FC44787A7DB}">
  <a:tblStyle styleId="{E1E4D795-424F-45DE-AAB1-6FC44787A7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01885360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c0188536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f3bd77ac11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f3bd77ac11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f3bd77ac11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f3bd77ac11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f3bd77ac11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f3bd77ac11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c16b4f5f1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c16b4f5f1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c16b4f5f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c16b4f5f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c16b4f5f1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c16b4f5f1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Don’t clap back is a listening game. similar to ‘Simon Says’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The leader will clap patterns and the class is to repeat those rhythms back to the leader.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there are a few rhythms that the class SHOULD NOT clap back, the first one is: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dont. clap. this one back. - - … (long, long, short short short.)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anyone who claps this pattern is out of the game and needs to sit down.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the winner is the last one standing.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as the game goes on speed up the patterns or you can try and trick the students.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there additional rhythms you can add to make the game harder.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dont clap back - - - (long long long)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and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Dont clap this back - - - - (long long long long)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both of these patterns can be clapped at any speed which makes them more difficult to recognise.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018853601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c01885360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c018853601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c018853601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quaver (like the crisp) last for half a beat.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crotchet lasts for 1 beat.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minim lasts for 2 beats.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semibreve lasts for 4 beats.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Each note DOUBLES in value.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fit 2 quavers in 1 crotchet. 2 crotchets in 1 minim. 2 minims in 1 semibreve.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c018853601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c018853601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c018853601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c018853601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c018853601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c018853601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c018853601_0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c018853601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c018853601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c018853601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c018853601_0_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c018853601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33.png"/><Relationship Id="rId5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5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.png"/><Relationship Id="rId5" Type="http://schemas.openxmlformats.org/officeDocument/2006/relationships/image" Target="../media/image19.png"/><Relationship Id="rId6" Type="http://schemas.openxmlformats.org/officeDocument/2006/relationships/image" Target="../media/image29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5" Type="http://schemas.openxmlformats.org/officeDocument/2006/relationships/image" Target="../media/image19.png"/><Relationship Id="rId6" Type="http://schemas.openxmlformats.org/officeDocument/2006/relationships/image" Target="../media/image10.png"/><Relationship Id="rId7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5" Type="http://schemas.openxmlformats.org/officeDocument/2006/relationships/image" Target="../media/image19.png"/><Relationship Id="rId6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33.png"/><Relationship Id="rId5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5" Type="http://schemas.openxmlformats.org/officeDocument/2006/relationships/image" Target="../media/image19.png"/><Relationship Id="rId6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3.png"/><Relationship Id="rId5" Type="http://schemas.openxmlformats.org/officeDocument/2006/relationships/image" Target="../media/image19.png"/><Relationship Id="rId6" Type="http://schemas.openxmlformats.org/officeDocument/2006/relationships/image" Target="../media/image10.png"/><Relationship Id="rId7" Type="http://schemas.openxmlformats.org/officeDocument/2006/relationships/image" Target="../media/image15.pn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5" Type="http://schemas.openxmlformats.org/officeDocument/2006/relationships/image" Target="../media/image19.png"/><Relationship Id="rId6" Type="http://schemas.openxmlformats.org/officeDocument/2006/relationships/image" Target="../media/image10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3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5" Type="http://schemas.openxmlformats.org/officeDocument/2006/relationships/image" Target="../media/image19.png"/><Relationship Id="rId6" Type="http://schemas.openxmlformats.org/officeDocument/2006/relationships/image" Target="../media/image10.png"/><Relationship Id="rId7" Type="http://schemas.openxmlformats.org/officeDocument/2006/relationships/image" Target="../media/image15.png"/><Relationship Id="rId8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5" Type="http://schemas.openxmlformats.org/officeDocument/2006/relationships/image" Target="../media/image19.png"/><Relationship Id="rId6" Type="http://schemas.openxmlformats.org/officeDocument/2006/relationships/hyperlink" Target="http://www.youtube.com/watch?v=SGp3EHmGLH8" TargetMode="External"/><Relationship Id="rId7" Type="http://schemas.openxmlformats.org/officeDocument/2006/relationships/image" Target="../media/image2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5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5" Type="http://schemas.openxmlformats.org/officeDocument/2006/relationships/image" Target="../media/image19.png"/><Relationship Id="rId6" Type="http://schemas.openxmlformats.org/officeDocument/2006/relationships/image" Target="../media/image10.png"/><Relationship Id="rId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968251" y="778125"/>
            <a:ext cx="7893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/>
              <a:t>Understanding Notation</a:t>
            </a:r>
            <a:endParaRPr sz="450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18847" l="0" r="0" t="17949"/>
          <a:stretch/>
        </p:blipFill>
        <p:spPr>
          <a:xfrm>
            <a:off x="3317737" y="529400"/>
            <a:ext cx="3194624" cy="134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0" l="0" r="45872" t="0"/>
          <a:stretch/>
        </p:blipFill>
        <p:spPr>
          <a:xfrm>
            <a:off x="-152401" y="0"/>
            <a:ext cx="39377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b="38279" l="0" r="0" t="0"/>
          <a:stretch/>
        </p:blipFill>
        <p:spPr>
          <a:xfrm>
            <a:off x="6738450" y="3041695"/>
            <a:ext cx="2275826" cy="187288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654750" y="31236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979">
                <a:solidFill>
                  <a:srgbClr val="D60124"/>
                </a:solidFill>
              </a:rPr>
              <a:t>A topic from Thespian Progression Level 2 - </a:t>
            </a:r>
            <a:r>
              <a:rPr b="1" i="1" lang="en-GB" sz="1979">
                <a:solidFill>
                  <a:srgbClr val="D60124"/>
                </a:solidFill>
              </a:rPr>
              <a:t>C </a:t>
            </a:r>
            <a:endParaRPr b="1" i="1" sz="1979">
              <a:solidFill>
                <a:srgbClr val="D6012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2"/>
          <p:cNvPicPr preferRelativeResize="0"/>
          <p:nvPr/>
        </p:nvPicPr>
        <p:blipFill rotWithShape="1">
          <a:blip r:embed="rId3">
            <a:alphaModFix/>
          </a:blip>
          <a:srcRect b="0" l="0" r="0" t="66879"/>
          <a:stretch/>
        </p:blipFill>
        <p:spPr>
          <a:xfrm>
            <a:off x="-47050" y="3540926"/>
            <a:ext cx="9296200" cy="160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2"/>
          <p:cNvPicPr preferRelativeResize="0"/>
          <p:nvPr/>
        </p:nvPicPr>
        <p:blipFill rotWithShape="1">
          <a:blip r:embed="rId4">
            <a:alphaModFix/>
          </a:blip>
          <a:srcRect b="23928" l="0" r="0" t="10424"/>
          <a:stretch/>
        </p:blipFill>
        <p:spPr>
          <a:xfrm>
            <a:off x="59950" y="4263850"/>
            <a:ext cx="1747599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2"/>
          <p:cNvPicPr preferRelativeResize="0"/>
          <p:nvPr/>
        </p:nvPicPr>
        <p:blipFill rotWithShape="1">
          <a:blip r:embed="rId5">
            <a:alphaModFix/>
          </a:blip>
          <a:srcRect b="37500" l="-4591" r="0" t="0"/>
          <a:stretch/>
        </p:blipFill>
        <p:spPr>
          <a:xfrm>
            <a:off x="7930619" y="4100500"/>
            <a:ext cx="1213375" cy="96670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2"/>
          <p:cNvSpPr txBox="1"/>
          <p:nvPr/>
        </p:nvSpPr>
        <p:spPr>
          <a:xfrm>
            <a:off x="3459300" y="4428275"/>
            <a:ext cx="2225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EEFF41"/>
                </a:solidFill>
              </a:rPr>
              <a:t>A</a:t>
            </a:r>
            <a:r>
              <a:rPr b="1" lang="en-GB" sz="3100">
                <a:solidFill>
                  <a:srgbClr val="FFFFFF"/>
                </a:solidFill>
              </a:rPr>
              <a:t>C</a:t>
            </a:r>
            <a:r>
              <a:rPr b="1" lang="en-GB" sz="3100">
                <a:solidFill>
                  <a:srgbClr val="000000"/>
                </a:solidFill>
              </a:rPr>
              <a:t>HI</a:t>
            </a:r>
            <a:r>
              <a:rPr b="1" lang="en-GB" sz="3100"/>
              <a:t>EVED</a:t>
            </a:r>
            <a:endParaRPr b="1" sz="3100"/>
          </a:p>
        </p:txBody>
      </p:sp>
      <p:sp>
        <p:nvSpPr>
          <p:cNvPr id="219" name="Google Shape;219;p22"/>
          <p:cNvSpPr txBox="1"/>
          <p:nvPr>
            <p:ph type="title"/>
          </p:nvPr>
        </p:nvSpPr>
        <p:spPr>
          <a:xfrm>
            <a:off x="340750" y="215325"/>
            <a:ext cx="85206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D60124"/>
                </a:solidFill>
              </a:rPr>
              <a:t>Final Task</a:t>
            </a:r>
            <a:endParaRPr b="1">
              <a:solidFill>
                <a:srgbClr val="D60124"/>
              </a:solidFill>
            </a:endParaRPr>
          </a:p>
        </p:txBody>
      </p:sp>
      <p:sp>
        <p:nvSpPr>
          <p:cNvPr id="220" name="Google Shape;220;p22"/>
          <p:cNvSpPr txBox="1"/>
          <p:nvPr>
            <p:ph idx="1" type="body"/>
          </p:nvPr>
        </p:nvSpPr>
        <p:spPr>
          <a:xfrm>
            <a:off x="311700" y="976050"/>
            <a:ext cx="8520600" cy="26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Let’s have a go at creating some different rhythms.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In your pairs, you will need to create a 2 part rhythm, one person will clap and the other wil stomp their feet!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For example: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3"/>
          <p:cNvPicPr preferRelativeResize="0"/>
          <p:nvPr/>
        </p:nvPicPr>
        <p:blipFill rotWithShape="1">
          <a:blip r:embed="rId3">
            <a:alphaModFix/>
          </a:blip>
          <a:srcRect b="0" l="0" r="0" t="66879"/>
          <a:stretch/>
        </p:blipFill>
        <p:spPr>
          <a:xfrm>
            <a:off x="-47050" y="3540926"/>
            <a:ext cx="9296200" cy="160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3"/>
          <p:cNvPicPr preferRelativeResize="0"/>
          <p:nvPr/>
        </p:nvPicPr>
        <p:blipFill rotWithShape="1">
          <a:blip r:embed="rId4">
            <a:alphaModFix/>
          </a:blip>
          <a:srcRect b="23928" l="0" r="0" t="10424"/>
          <a:stretch/>
        </p:blipFill>
        <p:spPr>
          <a:xfrm>
            <a:off x="59950" y="4263850"/>
            <a:ext cx="1747599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3"/>
          <p:cNvPicPr preferRelativeResize="0"/>
          <p:nvPr/>
        </p:nvPicPr>
        <p:blipFill rotWithShape="1">
          <a:blip r:embed="rId5">
            <a:alphaModFix/>
          </a:blip>
          <a:srcRect b="37500" l="-4591" r="0" t="0"/>
          <a:stretch/>
        </p:blipFill>
        <p:spPr>
          <a:xfrm>
            <a:off x="7930619" y="4100500"/>
            <a:ext cx="1213375" cy="96670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3"/>
          <p:cNvSpPr txBox="1"/>
          <p:nvPr/>
        </p:nvSpPr>
        <p:spPr>
          <a:xfrm>
            <a:off x="3459300" y="4428275"/>
            <a:ext cx="2225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EEFF41"/>
                </a:solidFill>
              </a:rPr>
              <a:t>A</a:t>
            </a:r>
            <a:r>
              <a:rPr b="1" lang="en-GB" sz="3100">
                <a:solidFill>
                  <a:srgbClr val="FFFFFF"/>
                </a:solidFill>
              </a:rPr>
              <a:t>C</a:t>
            </a:r>
            <a:r>
              <a:rPr b="1" lang="en-GB" sz="3100">
                <a:solidFill>
                  <a:srgbClr val="000000"/>
                </a:solidFill>
              </a:rPr>
              <a:t>HI</a:t>
            </a:r>
            <a:r>
              <a:rPr b="1" lang="en-GB" sz="3100"/>
              <a:t>EVED</a:t>
            </a:r>
            <a:endParaRPr b="1" sz="3100"/>
          </a:p>
        </p:txBody>
      </p:sp>
      <p:sp>
        <p:nvSpPr>
          <p:cNvPr id="229" name="Google Shape;229;p23"/>
          <p:cNvSpPr txBox="1"/>
          <p:nvPr>
            <p:ph type="title"/>
          </p:nvPr>
        </p:nvSpPr>
        <p:spPr>
          <a:xfrm>
            <a:off x="340750" y="215325"/>
            <a:ext cx="85206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D60124"/>
                </a:solidFill>
              </a:rPr>
              <a:t>Final Task</a:t>
            </a:r>
            <a:endParaRPr b="1">
              <a:solidFill>
                <a:srgbClr val="D60124"/>
              </a:solidFill>
            </a:endParaRPr>
          </a:p>
        </p:txBody>
      </p:sp>
      <p:sp>
        <p:nvSpPr>
          <p:cNvPr id="230" name="Google Shape;230;p23"/>
          <p:cNvSpPr txBox="1"/>
          <p:nvPr>
            <p:ph idx="1" type="body"/>
          </p:nvPr>
        </p:nvSpPr>
        <p:spPr>
          <a:xfrm>
            <a:off x="311700" y="976050"/>
            <a:ext cx="8520600" cy="26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For example: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graphicFrame>
        <p:nvGraphicFramePr>
          <p:cNvPr id="231" name="Google Shape;231;p23"/>
          <p:cNvGraphicFramePr/>
          <p:nvPr/>
        </p:nvGraphicFramePr>
        <p:xfrm>
          <a:off x="952525" y="1423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{E1E4D795-424F-45DE-AAB1-6FC44787A7DB}</a:tableStyleId>
              </a:tblPr>
              <a:tblGrid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</a:tblGrid>
              <a:tr h="847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1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+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2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+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3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+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4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+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81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81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32" name="Google Shape;232;p23"/>
          <p:cNvPicPr preferRelativeResize="0"/>
          <p:nvPr/>
        </p:nvPicPr>
        <p:blipFill rotWithShape="1">
          <a:blip r:embed="rId6">
            <a:alphaModFix/>
          </a:blip>
          <a:srcRect b="63219" l="5313" r="65248" t="14262"/>
          <a:stretch/>
        </p:blipFill>
        <p:spPr>
          <a:xfrm>
            <a:off x="1028550" y="2330875"/>
            <a:ext cx="611699" cy="66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3"/>
          <p:cNvPicPr preferRelativeResize="0"/>
          <p:nvPr/>
        </p:nvPicPr>
        <p:blipFill rotWithShape="1">
          <a:blip r:embed="rId6">
            <a:alphaModFix/>
          </a:blip>
          <a:srcRect b="63219" l="35281" r="35281" t="14262"/>
          <a:stretch/>
        </p:blipFill>
        <p:spPr>
          <a:xfrm>
            <a:off x="1028550" y="3160526"/>
            <a:ext cx="611700" cy="661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58275" y="2330874"/>
            <a:ext cx="390042" cy="66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5325" y="3160512"/>
            <a:ext cx="390042" cy="66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13275" y="3240223"/>
            <a:ext cx="317350" cy="50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45375" y="2401510"/>
            <a:ext cx="317350" cy="50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13312" y="2401523"/>
            <a:ext cx="317350" cy="50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3"/>
          <p:cNvPicPr preferRelativeResize="0"/>
          <p:nvPr/>
        </p:nvPicPr>
        <p:blipFill rotWithShape="1">
          <a:blip r:embed="rId9">
            <a:alphaModFix/>
          </a:blip>
          <a:srcRect b="13521" l="0" r="0" t="14401"/>
          <a:stretch/>
        </p:blipFill>
        <p:spPr>
          <a:xfrm>
            <a:off x="5153447" y="2382828"/>
            <a:ext cx="390049" cy="539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94625" y="3240223"/>
            <a:ext cx="317350" cy="50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3"/>
          <p:cNvPicPr preferRelativeResize="0"/>
          <p:nvPr/>
        </p:nvPicPr>
        <p:blipFill rotWithShape="1">
          <a:blip r:embed="rId9">
            <a:alphaModFix/>
          </a:blip>
          <a:srcRect b="13521" l="0" r="0" t="14401"/>
          <a:stretch/>
        </p:blipFill>
        <p:spPr>
          <a:xfrm>
            <a:off x="2752922" y="3221541"/>
            <a:ext cx="390049" cy="539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4"/>
          <p:cNvPicPr preferRelativeResize="0"/>
          <p:nvPr/>
        </p:nvPicPr>
        <p:blipFill rotWithShape="1">
          <a:blip r:embed="rId3">
            <a:alphaModFix/>
          </a:blip>
          <a:srcRect b="0" l="0" r="0" t="66879"/>
          <a:stretch/>
        </p:blipFill>
        <p:spPr>
          <a:xfrm>
            <a:off x="-47050" y="3540926"/>
            <a:ext cx="9296200" cy="160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4"/>
          <p:cNvPicPr preferRelativeResize="0"/>
          <p:nvPr/>
        </p:nvPicPr>
        <p:blipFill rotWithShape="1">
          <a:blip r:embed="rId4">
            <a:alphaModFix/>
          </a:blip>
          <a:srcRect b="23928" l="0" r="0" t="10424"/>
          <a:stretch/>
        </p:blipFill>
        <p:spPr>
          <a:xfrm>
            <a:off x="59950" y="4263850"/>
            <a:ext cx="1747599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4"/>
          <p:cNvPicPr preferRelativeResize="0"/>
          <p:nvPr/>
        </p:nvPicPr>
        <p:blipFill rotWithShape="1">
          <a:blip r:embed="rId5">
            <a:alphaModFix/>
          </a:blip>
          <a:srcRect b="37500" l="-4591" r="0" t="0"/>
          <a:stretch/>
        </p:blipFill>
        <p:spPr>
          <a:xfrm>
            <a:off x="7930619" y="4100500"/>
            <a:ext cx="1213375" cy="96670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4"/>
          <p:cNvSpPr txBox="1"/>
          <p:nvPr/>
        </p:nvSpPr>
        <p:spPr>
          <a:xfrm>
            <a:off x="3459300" y="4428275"/>
            <a:ext cx="2225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EEFF41"/>
                </a:solidFill>
              </a:rPr>
              <a:t>A</a:t>
            </a:r>
            <a:r>
              <a:rPr b="1" lang="en-GB" sz="3100">
                <a:solidFill>
                  <a:srgbClr val="FFFFFF"/>
                </a:solidFill>
              </a:rPr>
              <a:t>C</a:t>
            </a:r>
            <a:r>
              <a:rPr b="1" lang="en-GB" sz="3100">
                <a:solidFill>
                  <a:srgbClr val="000000"/>
                </a:solidFill>
              </a:rPr>
              <a:t>HI</a:t>
            </a:r>
            <a:r>
              <a:rPr b="1" lang="en-GB" sz="3100"/>
              <a:t>EVED</a:t>
            </a:r>
            <a:endParaRPr b="1" sz="3100"/>
          </a:p>
        </p:txBody>
      </p:sp>
      <p:sp>
        <p:nvSpPr>
          <p:cNvPr id="250" name="Google Shape;250;p24"/>
          <p:cNvSpPr txBox="1"/>
          <p:nvPr>
            <p:ph type="title"/>
          </p:nvPr>
        </p:nvSpPr>
        <p:spPr>
          <a:xfrm>
            <a:off x="340750" y="215325"/>
            <a:ext cx="85206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D60124"/>
                </a:solidFill>
              </a:rPr>
              <a:t>Final Task</a:t>
            </a:r>
            <a:endParaRPr b="1">
              <a:solidFill>
                <a:srgbClr val="D60124"/>
              </a:solidFill>
            </a:endParaRPr>
          </a:p>
        </p:txBody>
      </p:sp>
      <p:sp>
        <p:nvSpPr>
          <p:cNvPr id="251" name="Google Shape;251;p24"/>
          <p:cNvSpPr txBox="1"/>
          <p:nvPr>
            <p:ph idx="1" type="body"/>
          </p:nvPr>
        </p:nvSpPr>
        <p:spPr>
          <a:xfrm>
            <a:off x="311700" y="976050"/>
            <a:ext cx="8520600" cy="26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You will need to make sure you leave the correct amount of spaces after each note!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Quavers = no spaces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Crotchet = one space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Minim = three spaces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graphicFrame>
        <p:nvGraphicFramePr>
          <p:cNvPr id="252" name="Google Shape;252;p24"/>
          <p:cNvGraphicFramePr/>
          <p:nvPr/>
        </p:nvGraphicFramePr>
        <p:xfrm>
          <a:off x="6266550" y="1767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{E1E4D795-424F-45DE-AAB1-6FC44787A7DB}</a:tableStyleId>
              </a:tblPr>
              <a:tblGrid>
                <a:gridCol w="1141975"/>
                <a:gridCol w="1141975"/>
              </a:tblGrid>
              <a:tr h="76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53" name="Google Shape;253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3075" y="1767349"/>
            <a:ext cx="450954" cy="7651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4" name="Google Shape;254;p24"/>
          <p:cNvGraphicFramePr/>
          <p:nvPr/>
        </p:nvGraphicFramePr>
        <p:xfrm>
          <a:off x="4054500" y="2880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{E1E4D795-424F-45DE-AAB1-6FC44787A7DB}</a:tableStyleId>
              </a:tblPr>
              <a:tblGrid>
                <a:gridCol w="1124000"/>
                <a:gridCol w="1124000"/>
                <a:gridCol w="1124000"/>
                <a:gridCol w="1124000"/>
              </a:tblGrid>
              <a:tr h="76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55" name="Google Shape;255;p24"/>
          <p:cNvPicPr preferRelativeResize="0"/>
          <p:nvPr/>
        </p:nvPicPr>
        <p:blipFill rotWithShape="1">
          <a:blip r:embed="rId7">
            <a:alphaModFix/>
          </a:blip>
          <a:srcRect b="13521" l="0" r="0" t="14401"/>
          <a:stretch/>
        </p:blipFill>
        <p:spPr>
          <a:xfrm>
            <a:off x="4414675" y="2951163"/>
            <a:ext cx="450949" cy="62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6" name="Google Shape;256;p24"/>
          <p:cNvCxnSpPr/>
          <p:nvPr/>
        </p:nvCxnSpPr>
        <p:spPr>
          <a:xfrm flipH="1" rot="10800000">
            <a:off x="2995675" y="2176050"/>
            <a:ext cx="3146400" cy="442800"/>
          </a:xfrm>
          <a:prstGeom prst="straightConnector1">
            <a:avLst/>
          </a:prstGeom>
          <a:noFill/>
          <a:ln cap="flat" cmpd="sng" w="9525">
            <a:solidFill>
              <a:srgbClr val="D6012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7" name="Google Shape;257;p24"/>
          <p:cNvCxnSpPr/>
          <p:nvPr/>
        </p:nvCxnSpPr>
        <p:spPr>
          <a:xfrm>
            <a:off x="2957975" y="3146400"/>
            <a:ext cx="979800" cy="207300"/>
          </a:xfrm>
          <a:prstGeom prst="straightConnector1">
            <a:avLst/>
          </a:prstGeom>
          <a:noFill/>
          <a:ln cap="flat" cmpd="sng" w="9525">
            <a:solidFill>
              <a:srgbClr val="D6012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5"/>
          <p:cNvPicPr preferRelativeResize="0"/>
          <p:nvPr/>
        </p:nvPicPr>
        <p:blipFill rotWithShape="1">
          <a:blip r:embed="rId3">
            <a:alphaModFix/>
          </a:blip>
          <a:srcRect b="0" l="0" r="0" t="66879"/>
          <a:stretch/>
        </p:blipFill>
        <p:spPr>
          <a:xfrm>
            <a:off x="-47050" y="3540926"/>
            <a:ext cx="9296200" cy="160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5"/>
          <p:cNvPicPr preferRelativeResize="0"/>
          <p:nvPr/>
        </p:nvPicPr>
        <p:blipFill rotWithShape="1">
          <a:blip r:embed="rId4">
            <a:alphaModFix/>
          </a:blip>
          <a:srcRect b="23928" l="0" r="0" t="10424"/>
          <a:stretch/>
        </p:blipFill>
        <p:spPr>
          <a:xfrm>
            <a:off x="59950" y="4263850"/>
            <a:ext cx="1747599" cy="76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5"/>
          <p:cNvSpPr txBox="1"/>
          <p:nvPr>
            <p:ph type="title"/>
          </p:nvPr>
        </p:nvSpPr>
        <p:spPr>
          <a:xfrm>
            <a:off x="340750" y="279275"/>
            <a:ext cx="85206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D60124"/>
                </a:solidFill>
              </a:rPr>
              <a:t>Today we learned</a:t>
            </a:r>
            <a:endParaRPr b="1">
              <a:solidFill>
                <a:srgbClr val="D60124"/>
              </a:solidFill>
            </a:endParaRPr>
          </a:p>
        </p:txBody>
      </p:sp>
      <p:sp>
        <p:nvSpPr>
          <p:cNvPr id="265" name="Google Shape;265;p25"/>
          <p:cNvSpPr txBox="1"/>
          <p:nvPr>
            <p:ph idx="1" type="body"/>
          </p:nvPr>
        </p:nvSpPr>
        <p:spPr>
          <a:xfrm>
            <a:off x="255825" y="986250"/>
            <a:ext cx="7952700" cy="17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60124"/>
              </a:buClr>
              <a:buSzPts val="1800"/>
              <a:buAutoNum type="arabicPeriod"/>
            </a:pPr>
            <a:r>
              <a:rPr lang="en-GB">
                <a:solidFill>
                  <a:schemeClr val="dk1"/>
                </a:solidFill>
              </a:rPr>
              <a:t>We learned about notation and their values.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60124"/>
              </a:buClr>
              <a:buSzPts val="1800"/>
              <a:buAutoNum type="arabicPeriod"/>
            </a:pPr>
            <a:r>
              <a:rPr lang="en-GB">
                <a:solidFill>
                  <a:schemeClr val="dk1"/>
                </a:solidFill>
              </a:rPr>
              <a:t>How to write </a:t>
            </a:r>
            <a:r>
              <a:rPr lang="en-GB">
                <a:solidFill>
                  <a:schemeClr val="dk1"/>
                </a:solidFill>
              </a:rPr>
              <a:t>rhythms</a:t>
            </a:r>
            <a:r>
              <a:rPr lang="en-GB">
                <a:solidFill>
                  <a:schemeClr val="dk1"/>
                </a:solidFill>
              </a:rPr>
              <a:t> with notation.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60124"/>
              </a:buClr>
              <a:buSzPts val="1800"/>
              <a:buAutoNum type="arabicPeriod"/>
            </a:pPr>
            <a:r>
              <a:rPr lang="en-GB">
                <a:solidFill>
                  <a:schemeClr val="dk1"/>
                </a:solidFill>
              </a:rPr>
              <a:t>We learned how to correctly read </a:t>
            </a:r>
            <a:r>
              <a:rPr lang="en-GB">
                <a:solidFill>
                  <a:schemeClr val="dk1"/>
                </a:solidFill>
              </a:rPr>
              <a:t>notation.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66" name="Google Shape;266;p25"/>
          <p:cNvPicPr preferRelativeResize="0"/>
          <p:nvPr/>
        </p:nvPicPr>
        <p:blipFill rotWithShape="1">
          <a:blip r:embed="rId5">
            <a:alphaModFix/>
          </a:blip>
          <a:srcRect b="37500" l="-4591" r="0" t="0"/>
          <a:stretch/>
        </p:blipFill>
        <p:spPr>
          <a:xfrm>
            <a:off x="7930619" y="4100500"/>
            <a:ext cx="1213375" cy="96670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5"/>
          <p:cNvSpPr txBox="1"/>
          <p:nvPr/>
        </p:nvSpPr>
        <p:spPr>
          <a:xfrm>
            <a:off x="3459300" y="4428275"/>
            <a:ext cx="2225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EEFF41"/>
                </a:solidFill>
              </a:rPr>
              <a:t>A</a:t>
            </a:r>
            <a:r>
              <a:rPr b="1" lang="en-GB" sz="3100">
                <a:solidFill>
                  <a:srgbClr val="FFFFFF"/>
                </a:solidFill>
              </a:rPr>
              <a:t>C</a:t>
            </a:r>
            <a:r>
              <a:rPr b="1" lang="en-GB" sz="3100">
                <a:solidFill>
                  <a:srgbClr val="000000"/>
                </a:solidFill>
              </a:rPr>
              <a:t>HI</a:t>
            </a:r>
            <a:r>
              <a:rPr b="1" lang="en-GB" sz="3100"/>
              <a:t>EVED</a:t>
            </a:r>
            <a:endParaRPr b="1" sz="3100"/>
          </a:p>
        </p:txBody>
      </p:sp>
      <p:pic>
        <p:nvPicPr>
          <p:cNvPr id="268" name="Google Shape;268;p25"/>
          <p:cNvPicPr preferRelativeResize="0"/>
          <p:nvPr/>
        </p:nvPicPr>
        <p:blipFill rotWithShape="1">
          <a:blip r:embed="rId6">
            <a:alphaModFix/>
          </a:blip>
          <a:srcRect b="18877" l="0" r="0" t="0"/>
          <a:stretch/>
        </p:blipFill>
        <p:spPr>
          <a:xfrm>
            <a:off x="2784687" y="2001975"/>
            <a:ext cx="3574625" cy="226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"/>
          <p:cNvSpPr txBox="1"/>
          <p:nvPr>
            <p:ph type="ctrTitle"/>
          </p:nvPr>
        </p:nvSpPr>
        <p:spPr>
          <a:xfrm>
            <a:off x="968251" y="778125"/>
            <a:ext cx="7893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/>
              <a:t>Well Done Today!</a:t>
            </a:r>
            <a:endParaRPr sz="4500"/>
          </a:p>
        </p:txBody>
      </p:sp>
      <p:pic>
        <p:nvPicPr>
          <p:cNvPr id="274" name="Google Shape;274;p26"/>
          <p:cNvPicPr preferRelativeResize="0"/>
          <p:nvPr/>
        </p:nvPicPr>
        <p:blipFill rotWithShape="1">
          <a:blip r:embed="rId3">
            <a:alphaModFix/>
          </a:blip>
          <a:srcRect b="18847" l="0" r="0" t="17949"/>
          <a:stretch/>
        </p:blipFill>
        <p:spPr>
          <a:xfrm>
            <a:off x="3317750" y="510550"/>
            <a:ext cx="3194624" cy="134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6"/>
          <p:cNvPicPr preferRelativeResize="0"/>
          <p:nvPr/>
        </p:nvPicPr>
        <p:blipFill rotWithShape="1">
          <a:blip r:embed="rId4">
            <a:alphaModFix/>
          </a:blip>
          <a:srcRect b="0" l="0" r="45872" t="0"/>
          <a:stretch/>
        </p:blipFill>
        <p:spPr>
          <a:xfrm>
            <a:off x="-152401" y="0"/>
            <a:ext cx="39377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6"/>
          <p:cNvPicPr preferRelativeResize="0"/>
          <p:nvPr/>
        </p:nvPicPr>
        <p:blipFill rotWithShape="1">
          <a:blip r:embed="rId5">
            <a:alphaModFix/>
          </a:blip>
          <a:srcRect b="38279" l="0" r="0" t="0"/>
          <a:stretch/>
        </p:blipFill>
        <p:spPr>
          <a:xfrm>
            <a:off x="6738450" y="3041695"/>
            <a:ext cx="2275826" cy="187288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6"/>
          <p:cNvSpPr txBox="1"/>
          <p:nvPr/>
        </p:nvSpPr>
        <p:spPr>
          <a:xfrm>
            <a:off x="654750" y="31131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979">
                <a:solidFill>
                  <a:srgbClr val="D60124"/>
                </a:solidFill>
              </a:rPr>
              <a:t>Now it’s time for…</a:t>
            </a:r>
            <a:endParaRPr b="1" i="1" sz="1979">
              <a:solidFill>
                <a:srgbClr val="D6012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399993">
            <a:off x="4643438" y="642943"/>
            <a:ext cx="5143501" cy="385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7">
            <a:off x="-642937" y="642943"/>
            <a:ext cx="5143501" cy="3857614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7"/>
          <p:cNvSpPr txBox="1"/>
          <p:nvPr/>
        </p:nvSpPr>
        <p:spPr>
          <a:xfrm>
            <a:off x="1517700" y="1279200"/>
            <a:ext cx="61086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rgbClr val="D60124"/>
                </a:solidFill>
              </a:rPr>
              <a:t>DON’T CLAP BACK</a:t>
            </a:r>
            <a:endParaRPr b="1" sz="7000">
              <a:solidFill>
                <a:srgbClr val="D60124"/>
              </a:solidFill>
            </a:endParaRPr>
          </a:p>
        </p:txBody>
      </p:sp>
      <p:pic>
        <p:nvPicPr>
          <p:cNvPr id="285" name="Google Shape;28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2312" y="0"/>
            <a:ext cx="1399375" cy="13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2325" y="3744125"/>
            <a:ext cx="1399375" cy="139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0" l="0" r="0" t="66879"/>
          <a:stretch/>
        </p:blipFill>
        <p:spPr>
          <a:xfrm>
            <a:off x="-47050" y="3540926"/>
            <a:ext cx="9296200" cy="160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b="23928" l="0" r="0" t="10424"/>
          <a:stretch/>
        </p:blipFill>
        <p:spPr>
          <a:xfrm>
            <a:off x="59950" y="4263850"/>
            <a:ext cx="1747599" cy="7651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type="title"/>
          </p:nvPr>
        </p:nvSpPr>
        <p:spPr>
          <a:xfrm>
            <a:off x="340750" y="279275"/>
            <a:ext cx="85206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D60124"/>
                </a:solidFill>
              </a:rPr>
              <a:t>What will we learn today?</a:t>
            </a:r>
            <a:endParaRPr b="1">
              <a:solidFill>
                <a:srgbClr val="D60124"/>
              </a:solidFill>
            </a:endParaRPr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255825" y="986250"/>
            <a:ext cx="7952700" cy="17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60124"/>
              </a:buClr>
              <a:buSzPts val="1800"/>
              <a:buAutoNum type="arabicPeriod"/>
            </a:pPr>
            <a:r>
              <a:rPr lang="en-GB">
                <a:solidFill>
                  <a:schemeClr val="dk1"/>
                </a:solidFill>
              </a:rPr>
              <a:t>We will develop our understanding of notation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60124"/>
              </a:buClr>
              <a:buSzPts val="1800"/>
              <a:buAutoNum type="arabicPeriod"/>
            </a:pPr>
            <a:r>
              <a:rPr lang="en-GB">
                <a:solidFill>
                  <a:schemeClr val="dk1"/>
                </a:solidFill>
              </a:rPr>
              <a:t>We will apply the notes and values we </a:t>
            </a:r>
            <a:r>
              <a:rPr lang="en-GB">
                <a:solidFill>
                  <a:schemeClr val="dk1"/>
                </a:solidFill>
              </a:rPr>
              <a:t>have</a:t>
            </a:r>
            <a:r>
              <a:rPr lang="en-GB">
                <a:solidFill>
                  <a:schemeClr val="dk1"/>
                </a:solidFill>
              </a:rPr>
              <a:t> learned to create different rhythms.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5">
            <a:alphaModFix/>
          </a:blip>
          <a:srcRect b="37500" l="-4591" r="0" t="0"/>
          <a:stretch/>
        </p:blipFill>
        <p:spPr>
          <a:xfrm>
            <a:off x="7930619" y="4100500"/>
            <a:ext cx="1213375" cy="96670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3459300" y="4428275"/>
            <a:ext cx="2225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EEFF41"/>
                </a:solidFill>
              </a:rPr>
              <a:t>A</a:t>
            </a:r>
            <a:r>
              <a:rPr b="1" lang="en-GB" sz="3100">
                <a:solidFill>
                  <a:srgbClr val="FFFFFF"/>
                </a:solidFill>
              </a:rPr>
              <a:t>C</a:t>
            </a:r>
            <a:r>
              <a:rPr b="1" lang="en-GB" sz="3100">
                <a:solidFill>
                  <a:srgbClr val="000000"/>
                </a:solidFill>
              </a:rPr>
              <a:t>HI</a:t>
            </a:r>
            <a:r>
              <a:rPr b="1" lang="en-GB" sz="3100"/>
              <a:t>EVED</a:t>
            </a:r>
            <a:endParaRPr b="1" sz="3100"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6">
            <a:alphaModFix/>
          </a:blip>
          <a:srcRect b="18877" l="0" r="0" t="0"/>
          <a:stretch/>
        </p:blipFill>
        <p:spPr>
          <a:xfrm>
            <a:off x="2784687" y="2001975"/>
            <a:ext cx="3574625" cy="226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0" l="0" r="0" t="66879"/>
          <a:stretch/>
        </p:blipFill>
        <p:spPr>
          <a:xfrm>
            <a:off x="-47050" y="3540926"/>
            <a:ext cx="9296200" cy="160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4">
            <a:alphaModFix/>
          </a:blip>
          <a:srcRect b="23928" l="0" r="0" t="10424"/>
          <a:stretch/>
        </p:blipFill>
        <p:spPr>
          <a:xfrm>
            <a:off x="59950" y="4263850"/>
            <a:ext cx="1747599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5">
            <a:alphaModFix/>
          </a:blip>
          <a:srcRect b="37500" l="-4591" r="0" t="0"/>
          <a:stretch/>
        </p:blipFill>
        <p:spPr>
          <a:xfrm>
            <a:off x="7930619" y="4100500"/>
            <a:ext cx="1213375" cy="96670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3459300" y="4428275"/>
            <a:ext cx="2225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EEFF41"/>
                </a:solidFill>
              </a:rPr>
              <a:t>A</a:t>
            </a:r>
            <a:r>
              <a:rPr b="1" lang="en-GB" sz="3100">
                <a:solidFill>
                  <a:srgbClr val="FFFFFF"/>
                </a:solidFill>
              </a:rPr>
              <a:t>C</a:t>
            </a:r>
            <a:r>
              <a:rPr b="1" lang="en-GB" sz="3100">
                <a:solidFill>
                  <a:srgbClr val="000000"/>
                </a:solidFill>
              </a:rPr>
              <a:t>HI</a:t>
            </a:r>
            <a:r>
              <a:rPr b="1" lang="en-GB" sz="3100"/>
              <a:t>EVED</a:t>
            </a:r>
            <a:endParaRPr b="1" sz="3100"/>
          </a:p>
        </p:txBody>
      </p:sp>
      <p:sp>
        <p:nvSpPr>
          <p:cNvPr id="78" name="Google Shape;78;p15"/>
          <p:cNvSpPr txBox="1"/>
          <p:nvPr>
            <p:ph type="title"/>
          </p:nvPr>
        </p:nvSpPr>
        <p:spPr>
          <a:xfrm>
            <a:off x="340746" y="15837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D60124"/>
                </a:solidFill>
              </a:rPr>
              <a:t>As a reminder…</a:t>
            </a:r>
            <a:endParaRPr b="1" sz="2400">
              <a:solidFill>
                <a:srgbClr val="D601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67276" y="811850"/>
            <a:ext cx="859159" cy="164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37291" y="1042144"/>
            <a:ext cx="662081" cy="118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 rotWithShape="1">
          <a:blip r:embed="rId8">
            <a:alphaModFix/>
          </a:blip>
          <a:srcRect b="13521" l="0" r="0" t="14401"/>
          <a:stretch/>
        </p:blipFill>
        <p:spPr>
          <a:xfrm>
            <a:off x="4795819" y="1040645"/>
            <a:ext cx="859159" cy="118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 rotWithShape="1">
          <a:blip r:embed="rId9">
            <a:alphaModFix/>
          </a:blip>
          <a:srcRect b="21588" l="10587" r="11621" t="22367"/>
          <a:stretch/>
        </p:blipFill>
        <p:spPr>
          <a:xfrm>
            <a:off x="6848274" y="1184626"/>
            <a:ext cx="1306984" cy="90391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>
            <p:ph idx="4294967295" type="ctrTitle"/>
          </p:nvPr>
        </p:nvSpPr>
        <p:spPr>
          <a:xfrm>
            <a:off x="620053" y="2265800"/>
            <a:ext cx="1896600" cy="9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D60124"/>
                </a:solidFill>
                <a:latin typeface="Arial"/>
                <a:ea typeface="Arial"/>
                <a:cs typeface="Arial"/>
                <a:sym typeface="Arial"/>
              </a:rPr>
              <a:t>Quaver</a:t>
            </a:r>
            <a:endParaRPr b="1" sz="2000">
              <a:solidFill>
                <a:srgbClr val="D60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D60124"/>
                </a:solidFill>
                <a:latin typeface="Arial"/>
                <a:ea typeface="Arial"/>
                <a:cs typeface="Arial"/>
                <a:sym typeface="Arial"/>
              </a:rPr>
              <a:t>½ beat</a:t>
            </a:r>
            <a:endParaRPr sz="2000">
              <a:solidFill>
                <a:srgbClr val="D601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5"/>
          <p:cNvSpPr txBox="1"/>
          <p:nvPr>
            <p:ph idx="4294967295" type="ctrTitle"/>
          </p:nvPr>
        </p:nvSpPr>
        <p:spPr>
          <a:xfrm>
            <a:off x="2448596" y="2323813"/>
            <a:ext cx="1896600" cy="9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D60124"/>
                </a:solidFill>
                <a:latin typeface="Arial"/>
                <a:ea typeface="Arial"/>
                <a:cs typeface="Arial"/>
                <a:sym typeface="Arial"/>
              </a:rPr>
              <a:t>Crotchet</a:t>
            </a:r>
            <a:endParaRPr b="1" sz="2000">
              <a:solidFill>
                <a:srgbClr val="D60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D60124"/>
                </a:solidFill>
                <a:latin typeface="Arial"/>
                <a:ea typeface="Arial"/>
                <a:cs typeface="Arial"/>
                <a:sym typeface="Arial"/>
              </a:rPr>
              <a:t>1 beat</a:t>
            </a:r>
            <a:endParaRPr sz="2000">
              <a:solidFill>
                <a:srgbClr val="D601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5"/>
          <p:cNvSpPr txBox="1"/>
          <p:nvPr>
            <p:ph idx="4294967295" type="ctrTitle"/>
          </p:nvPr>
        </p:nvSpPr>
        <p:spPr>
          <a:xfrm>
            <a:off x="4277139" y="2267300"/>
            <a:ext cx="1896600" cy="9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D60124"/>
                </a:solidFill>
                <a:latin typeface="Arial"/>
                <a:ea typeface="Arial"/>
                <a:cs typeface="Arial"/>
                <a:sym typeface="Arial"/>
              </a:rPr>
              <a:t>Minim</a:t>
            </a:r>
            <a:endParaRPr b="1" sz="2000">
              <a:solidFill>
                <a:srgbClr val="D60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D60124"/>
                </a:solidFill>
                <a:latin typeface="Arial"/>
                <a:ea typeface="Arial"/>
                <a:cs typeface="Arial"/>
                <a:sym typeface="Arial"/>
              </a:rPr>
              <a:t>2 beats</a:t>
            </a:r>
            <a:r>
              <a:rPr b="1" lang="en-GB" sz="2000">
                <a:solidFill>
                  <a:srgbClr val="D60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2000">
              <a:solidFill>
                <a:srgbClr val="D601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5"/>
          <p:cNvSpPr txBox="1"/>
          <p:nvPr>
            <p:ph idx="4294967295" type="ctrTitle"/>
          </p:nvPr>
        </p:nvSpPr>
        <p:spPr>
          <a:xfrm>
            <a:off x="6553506" y="2267300"/>
            <a:ext cx="1896600" cy="9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D60124"/>
                </a:solidFill>
                <a:latin typeface="Arial"/>
                <a:ea typeface="Arial"/>
                <a:cs typeface="Arial"/>
                <a:sym typeface="Arial"/>
              </a:rPr>
              <a:t>Semibreve</a:t>
            </a:r>
            <a:endParaRPr b="1" sz="2000">
              <a:solidFill>
                <a:srgbClr val="D60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D60124"/>
                </a:solidFill>
                <a:latin typeface="Arial"/>
                <a:ea typeface="Arial"/>
                <a:cs typeface="Arial"/>
                <a:sym typeface="Arial"/>
              </a:rPr>
              <a:t>4 beats</a:t>
            </a:r>
            <a:endParaRPr sz="2000">
              <a:solidFill>
                <a:srgbClr val="D601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165750" y="3031675"/>
            <a:ext cx="8812500" cy="66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28575">
            <a:solidFill>
              <a:srgbClr val="D601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>
                <a:solidFill>
                  <a:schemeClr val="dk1"/>
                </a:solidFill>
              </a:rPr>
              <a:t>Longer in duration</a:t>
            </a:r>
            <a:endParaRPr b="1" i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6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6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9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b="0" l="0" r="0" t="66879"/>
          <a:stretch/>
        </p:blipFill>
        <p:spPr>
          <a:xfrm>
            <a:off x="-47050" y="3540926"/>
            <a:ext cx="9296200" cy="160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 rotWithShape="1">
          <a:blip r:embed="rId4">
            <a:alphaModFix/>
          </a:blip>
          <a:srcRect b="23928" l="0" r="0" t="10424"/>
          <a:stretch/>
        </p:blipFill>
        <p:spPr>
          <a:xfrm>
            <a:off x="59950" y="4263850"/>
            <a:ext cx="1747599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 rotWithShape="1">
          <a:blip r:embed="rId5">
            <a:alphaModFix/>
          </a:blip>
          <a:srcRect b="37500" l="-4591" r="0" t="0"/>
          <a:stretch/>
        </p:blipFill>
        <p:spPr>
          <a:xfrm>
            <a:off x="7930619" y="4100500"/>
            <a:ext cx="1213375" cy="96670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3459300" y="4428275"/>
            <a:ext cx="2225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EEFF41"/>
                </a:solidFill>
              </a:rPr>
              <a:t>A</a:t>
            </a:r>
            <a:r>
              <a:rPr b="1" lang="en-GB" sz="3100">
                <a:solidFill>
                  <a:srgbClr val="FFFFFF"/>
                </a:solidFill>
              </a:rPr>
              <a:t>C</a:t>
            </a:r>
            <a:r>
              <a:rPr b="1" lang="en-GB" sz="3100">
                <a:solidFill>
                  <a:srgbClr val="000000"/>
                </a:solidFill>
              </a:rPr>
              <a:t>HI</a:t>
            </a:r>
            <a:r>
              <a:rPr b="1" lang="en-GB" sz="3100"/>
              <a:t>EVED</a:t>
            </a:r>
            <a:endParaRPr b="1" sz="3100"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40750" y="178425"/>
            <a:ext cx="8520600" cy="6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D60124"/>
                </a:solidFill>
              </a:rPr>
              <a:t>Answer these Music Maths Questions</a:t>
            </a:r>
            <a:endParaRPr b="1" sz="2400">
              <a:solidFill>
                <a:srgbClr val="D60124"/>
              </a:solidFill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9974" y="918647"/>
            <a:ext cx="681900" cy="1309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 rotWithShape="1">
          <a:blip r:embed="rId7">
            <a:alphaModFix/>
          </a:blip>
          <a:srcRect b="13521" l="0" r="0" t="14401"/>
          <a:stretch/>
        </p:blipFill>
        <p:spPr>
          <a:xfrm>
            <a:off x="7825276" y="1101414"/>
            <a:ext cx="681900" cy="94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 rotWithShape="1">
          <a:blip r:embed="rId8">
            <a:alphaModFix/>
          </a:blip>
          <a:srcRect b="21588" l="10587" r="11621" t="22367"/>
          <a:stretch/>
        </p:blipFill>
        <p:spPr>
          <a:xfrm>
            <a:off x="6755197" y="1276113"/>
            <a:ext cx="859150" cy="59420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>
            <p:ph idx="4294967295" type="ctrTitle"/>
          </p:nvPr>
        </p:nvSpPr>
        <p:spPr>
          <a:xfrm>
            <a:off x="1039775" y="1241650"/>
            <a:ext cx="504600" cy="9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D60124"/>
                </a:solidFill>
              </a:rPr>
              <a:t>+</a:t>
            </a:r>
            <a:endParaRPr sz="3600">
              <a:solidFill>
                <a:srgbClr val="D60124"/>
              </a:solidFill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-1115475" y="933438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D60124"/>
                </a:solidFill>
              </a:rPr>
              <a:t>1)</a:t>
            </a:r>
            <a:endParaRPr sz="300"/>
          </a:p>
        </p:txBody>
      </p:sp>
      <p:sp>
        <p:nvSpPr>
          <p:cNvPr id="102" name="Google Shape;102;p16"/>
          <p:cNvSpPr txBox="1"/>
          <p:nvPr>
            <p:ph idx="4294967295" type="ctrTitle"/>
          </p:nvPr>
        </p:nvSpPr>
        <p:spPr>
          <a:xfrm>
            <a:off x="1884525" y="1241650"/>
            <a:ext cx="504600" cy="9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D60124"/>
                </a:solidFill>
              </a:rPr>
              <a:t>=</a:t>
            </a:r>
            <a:endParaRPr sz="3600">
              <a:solidFill>
                <a:srgbClr val="D60124"/>
              </a:solidFill>
            </a:endParaRPr>
          </a:p>
        </p:txBody>
      </p:sp>
      <p:sp>
        <p:nvSpPr>
          <p:cNvPr id="103" name="Google Shape;103;p16"/>
          <p:cNvSpPr txBox="1"/>
          <p:nvPr>
            <p:ph idx="4294967295" type="ctrTitle"/>
          </p:nvPr>
        </p:nvSpPr>
        <p:spPr>
          <a:xfrm>
            <a:off x="3543250" y="1161838"/>
            <a:ext cx="504600" cy="9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D60124"/>
                </a:solidFill>
              </a:rPr>
              <a:t>+</a:t>
            </a:r>
            <a:endParaRPr sz="3600">
              <a:solidFill>
                <a:srgbClr val="D60124"/>
              </a:solidFill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1432525" y="865300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D60124"/>
                </a:solidFill>
              </a:rPr>
              <a:t>2)</a:t>
            </a:r>
            <a:endParaRPr sz="300"/>
          </a:p>
        </p:txBody>
      </p:sp>
      <p:sp>
        <p:nvSpPr>
          <p:cNvPr id="105" name="Google Shape;105;p16"/>
          <p:cNvSpPr txBox="1"/>
          <p:nvPr>
            <p:ph idx="4294967295" type="ctrTitle"/>
          </p:nvPr>
        </p:nvSpPr>
        <p:spPr>
          <a:xfrm>
            <a:off x="4432525" y="1161838"/>
            <a:ext cx="504600" cy="9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D60124"/>
                </a:solidFill>
              </a:rPr>
              <a:t>=</a:t>
            </a:r>
            <a:endParaRPr sz="3600">
              <a:solidFill>
                <a:srgbClr val="D60124"/>
              </a:solidFill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0174" y="918647"/>
            <a:ext cx="681900" cy="130915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>
            <p:ph idx="4294967295" type="ctrTitle"/>
          </p:nvPr>
        </p:nvSpPr>
        <p:spPr>
          <a:xfrm>
            <a:off x="6272600" y="1242338"/>
            <a:ext cx="5046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D60124"/>
                </a:solidFill>
              </a:rPr>
              <a:t>+</a:t>
            </a:r>
            <a:endParaRPr sz="3600">
              <a:solidFill>
                <a:srgbClr val="D60124"/>
              </a:solidFill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4192725" y="865288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D60124"/>
                </a:solidFill>
              </a:rPr>
              <a:t>3)</a:t>
            </a:r>
            <a:endParaRPr sz="300"/>
          </a:p>
        </p:txBody>
      </p:sp>
      <p:sp>
        <p:nvSpPr>
          <p:cNvPr id="109" name="Google Shape;109;p16"/>
          <p:cNvSpPr txBox="1"/>
          <p:nvPr>
            <p:ph idx="4294967295" type="ctrTitle"/>
          </p:nvPr>
        </p:nvSpPr>
        <p:spPr>
          <a:xfrm>
            <a:off x="8426050" y="1121275"/>
            <a:ext cx="504600" cy="9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D60124"/>
                </a:solidFill>
              </a:rPr>
              <a:t>=</a:t>
            </a:r>
            <a:endParaRPr sz="3600">
              <a:solidFill>
                <a:srgbClr val="D60124"/>
              </a:solidFill>
            </a:endParaRPr>
          </a:p>
        </p:txBody>
      </p:sp>
      <p:sp>
        <p:nvSpPr>
          <p:cNvPr id="110" name="Google Shape;110;p16"/>
          <p:cNvSpPr txBox="1"/>
          <p:nvPr>
            <p:ph idx="4294967295" type="ctrTitle"/>
          </p:nvPr>
        </p:nvSpPr>
        <p:spPr>
          <a:xfrm>
            <a:off x="7614350" y="1121275"/>
            <a:ext cx="504600" cy="9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D60124"/>
                </a:solidFill>
              </a:rPr>
              <a:t>-</a:t>
            </a:r>
            <a:endParaRPr sz="3600">
              <a:solidFill>
                <a:srgbClr val="D60124"/>
              </a:solidFill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7">
            <a:alphaModFix/>
          </a:blip>
          <a:srcRect b="13521" l="0" r="0" t="14401"/>
          <a:stretch/>
        </p:blipFill>
        <p:spPr>
          <a:xfrm>
            <a:off x="3805988" y="1101414"/>
            <a:ext cx="681900" cy="94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7">
            <a:alphaModFix/>
          </a:blip>
          <a:srcRect b="13521" l="0" r="0" t="14401"/>
          <a:stretch/>
        </p:blipFill>
        <p:spPr>
          <a:xfrm>
            <a:off x="1339388" y="1101414"/>
            <a:ext cx="681900" cy="94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7">
            <a:alphaModFix/>
          </a:blip>
          <a:srcRect b="13521" l="0" r="0" t="14401"/>
          <a:stretch/>
        </p:blipFill>
        <p:spPr>
          <a:xfrm>
            <a:off x="493313" y="1101414"/>
            <a:ext cx="681900" cy="94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7">
            <a:alphaModFix/>
          </a:blip>
          <a:srcRect b="13521" l="0" r="0" t="14401"/>
          <a:stretch/>
        </p:blipFill>
        <p:spPr>
          <a:xfrm>
            <a:off x="4583401" y="2704264"/>
            <a:ext cx="681900" cy="94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8">
            <a:alphaModFix/>
          </a:blip>
          <a:srcRect b="21588" l="10587" r="11621" t="22367"/>
          <a:stretch/>
        </p:blipFill>
        <p:spPr>
          <a:xfrm>
            <a:off x="3513322" y="2878963"/>
            <a:ext cx="859150" cy="59420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>
            <p:ph idx="4294967295" type="ctrTitle"/>
          </p:nvPr>
        </p:nvSpPr>
        <p:spPr>
          <a:xfrm>
            <a:off x="5184175" y="2724125"/>
            <a:ext cx="504600" cy="9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D60124"/>
                </a:solidFill>
              </a:rPr>
              <a:t>=</a:t>
            </a:r>
            <a:endParaRPr sz="3600">
              <a:solidFill>
                <a:srgbClr val="D60124"/>
              </a:solidFill>
            </a:endParaRPr>
          </a:p>
        </p:txBody>
      </p:sp>
      <p:sp>
        <p:nvSpPr>
          <p:cNvPr id="117" name="Google Shape;117;p16"/>
          <p:cNvSpPr txBox="1"/>
          <p:nvPr>
            <p:ph idx="4294967295" type="ctrTitle"/>
          </p:nvPr>
        </p:nvSpPr>
        <p:spPr>
          <a:xfrm>
            <a:off x="4372475" y="2724125"/>
            <a:ext cx="504600" cy="9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D60124"/>
                </a:solidFill>
              </a:rPr>
              <a:t>x</a:t>
            </a:r>
            <a:endParaRPr sz="3600">
              <a:solidFill>
                <a:srgbClr val="D6012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6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/>
          <p:cNvPicPr preferRelativeResize="0"/>
          <p:nvPr/>
        </p:nvPicPr>
        <p:blipFill rotWithShape="1">
          <a:blip r:embed="rId3">
            <a:alphaModFix/>
          </a:blip>
          <a:srcRect b="38279" l="0" r="0" t="0"/>
          <a:stretch/>
        </p:blipFill>
        <p:spPr>
          <a:xfrm>
            <a:off x="6738450" y="3041695"/>
            <a:ext cx="2275826" cy="187288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>
            <p:ph type="ctrTitle"/>
          </p:nvPr>
        </p:nvSpPr>
        <p:spPr>
          <a:xfrm>
            <a:off x="968250" y="476575"/>
            <a:ext cx="7893600" cy="348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rgbClr val="D60124"/>
                </a:solidFill>
              </a:rPr>
              <a:t>Now it’s your turn!</a:t>
            </a:r>
            <a:endParaRPr b="1" sz="4500">
              <a:solidFill>
                <a:srgbClr val="D60124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/>
              <a:t>Let’s make an </a:t>
            </a:r>
            <a:endParaRPr sz="45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/>
              <a:t>easy</a:t>
            </a:r>
            <a:r>
              <a:rPr lang="en-GB" sz="4500"/>
              <a:t>,</a:t>
            </a:r>
            <a:r>
              <a:rPr b="1" lang="en-GB" sz="4500"/>
              <a:t> medium </a:t>
            </a:r>
            <a:r>
              <a:rPr lang="en-GB" sz="4500"/>
              <a:t>and</a:t>
            </a:r>
            <a:r>
              <a:rPr b="1" lang="en-GB" sz="4500"/>
              <a:t> hard</a:t>
            </a:r>
            <a:endParaRPr b="1" sz="45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/>
              <a:t>Music Maths Question!</a:t>
            </a:r>
            <a:endParaRPr sz="4500"/>
          </a:p>
        </p:txBody>
      </p:sp>
      <p:pic>
        <p:nvPicPr>
          <p:cNvPr id="124" name="Google Shape;124;p17"/>
          <p:cNvPicPr preferRelativeResize="0"/>
          <p:nvPr/>
        </p:nvPicPr>
        <p:blipFill rotWithShape="1">
          <a:blip r:embed="rId4">
            <a:alphaModFix/>
          </a:blip>
          <a:srcRect b="0" l="0" r="45872" t="0"/>
          <a:stretch/>
        </p:blipFill>
        <p:spPr>
          <a:xfrm>
            <a:off x="-152401" y="0"/>
            <a:ext cx="39377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/>
        </p:nvSpPr>
        <p:spPr>
          <a:xfrm>
            <a:off x="654738" y="33309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979">
                <a:solidFill>
                  <a:srgbClr val="D60124"/>
                </a:solidFill>
              </a:rPr>
              <a:t>Use post-it notes to write down your </a:t>
            </a:r>
            <a:r>
              <a:rPr i="1" lang="en-GB" sz="1979">
                <a:solidFill>
                  <a:srgbClr val="D60124"/>
                </a:solidFill>
              </a:rPr>
              <a:t>equations</a:t>
            </a:r>
            <a:r>
              <a:rPr i="1" lang="en-GB" sz="1979">
                <a:solidFill>
                  <a:srgbClr val="D60124"/>
                </a:solidFill>
              </a:rPr>
              <a:t>!</a:t>
            </a:r>
            <a:endParaRPr i="1" sz="1979">
              <a:solidFill>
                <a:srgbClr val="D60124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979">
                <a:solidFill>
                  <a:srgbClr val="D60124"/>
                </a:solidFill>
              </a:rPr>
              <a:t>Make sure to work out the answers!</a:t>
            </a:r>
            <a:endParaRPr b="1" i="1" sz="1979">
              <a:solidFill>
                <a:srgbClr val="D6012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 b="0" l="0" r="0" t="66879"/>
          <a:stretch/>
        </p:blipFill>
        <p:spPr>
          <a:xfrm>
            <a:off x="-47050" y="3540926"/>
            <a:ext cx="9296200" cy="160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 rotWithShape="1">
          <a:blip r:embed="rId4">
            <a:alphaModFix/>
          </a:blip>
          <a:srcRect b="23928" l="0" r="0" t="10424"/>
          <a:stretch/>
        </p:blipFill>
        <p:spPr>
          <a:xfrm>
            <a:off x="59950" y="4263850"/>
            <a:ext cx="1747599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 rotWithShape="1">
          <a:blip r:embed="rId5">
            <a:alphaModFix/>
          </a:blip>
          <a:srcRect b="37500" l="-4591" r="0" t="0"/>
          <a:stretch/>
        </p:blipFill>
        <p:spPr>
          <a:xfrm>
            <a:off x="7930619" y="4100500"/>
            <a:ext cx="1213375" cy="966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/>
        </p:nvSpPr>
        <p:spPr>
          <a:xfrm>
            <a:off x="3459300" y="4428275"/>
            <a:ext cx="2225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EEFF41"/>
                </a:solidFill>
              </a:rPr>
              <a:t>A</a:t>
            </a:r>
            <a:r>
              <a:rPr b="1" lang="en-GB" sz="3100">
                <a:solidFill>
                  <a:srgbClr val="FFFFFF"/>
                </a:solidFill>
              </a:rPr>
              <a:t>C</a:t>
            </a:r>
            <a:r>
              <a:rPr b="1" lang="en-GB" sz="3100">
                <a:solidFill>
                  <a:srgbClr val="000000"/>
                </a:solidFill>
              </a:rPr>
              <a:t>HI</a:t>
            </a:r>
            <a:r>
              <a:rPr b="1" lang="en-GB" sz="3100"/>
              <a:t>EVED</a:t>
            </a:r>
            <a:endParaRPr b="1" sz="3100"/>
          </a:p>
        </p:txBody>
      </p:sp>
      <p:sp>
        <p:nvSpPr>
          <p:cNvPr id="134" name="Google Shape;134;p18"/>
          <p:cNvSpPr txBox="1"/>
          <p:nvPr>
            <p:ph type="title"/>
          </p:nvPr>
        </p:nvSpPr>
        <p:spPr>
          <a:xfrm>
            <a:off x="340750" y="158375"/>
            <a:ext cx="8520600" cy="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D60124"/>
                </a:solidFill>
              </a:rPr>
              <a:t>Clap along to the rhythm!</a:t>
            </a:r>
            <a:endParaRPr b="1" sz="2400">
              <a:solidFill>
                <a:srgbClr val="D60124"/>
              </a:solidFill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66346" y="1930850"/>
            <a:ext cx="755456" cy="1281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59299" y="2110977"/>
            <a:ext cx="582165" cy="92155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>
            <p:ph idx="4294967295" type="ctrTitle"/>
          </p:nvPr>
        </p:nvSpPr>
        <p:spPr>
          <a:xfrm>
            <a:off x="612279" y="3038735"/>
            <a:ext cx="501300" cy="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500">
                <a:solidFill>
                  <a:srgbClr val="D60124"/>
                </a:solidFill>
              </a:rPr>
              <a:t>1</a:t>
            </a:r>
            <a:endParaRPr sz="3500">
              <a:solidFill>
                <a:srgbClr val="D60124"/>
              </a:solidFill>
            </a:endParaRPr>
          </a:p>
        </p:txBody>
      </p:sp>
      <p:sp>
        <p:nvSpPr>
          <p:cNvPr id="138" name="Google Shape;138;p18"/>
          <p:cNvSpPr txBox="1"/>
          <p:nvPr>
            <p:ph idx="4294967295" type="ctrTitle"/>
          </p:nvPr>
        </p:nvSpPr>
        <p:spPr>
          <a:xfrm>
            <a:off x="1726809" y="3038735"/>
            <a:ext cx="501300" cy="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500">
                <a:solidFill>
                  <a:srgbClr val="D60124"/>
                </a:solidFill>
              </a:rPr>
              <a:t>2</a:t>
            </a:r>
            <a:endParaRPr sz="3500">
              <a:solidFill>
                <a:srgbClr val="D60124"/>
              </a:solidFill>
            </a:endParaRPr>
          </a:p>
        </p:txBody>
      </p:sp>
      <p:sp>
        <p:nvSpPr>
          <p:cNvPr id="139" name="Google Shape;139;p18"/>
          <p:cNvSpPr txBox="1"/>
          <p:nvPr>
            <p:ph idx="4294967295" type="ctrTitle"/>
          </p:nvPr>
        </p:nvSpPr>
        <p:spPr>
          <a:xfrm>
            <a:off x="2841339" y="3038735"/>
            <a:ext cx="501300" cy="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500">
                <a:solidFill>
                  <a:srgbClr val="D60124"/>
                </a:solidFill>
              </a:rPr>
              <a:t>3</a:t>
            </a:r>
            <a:endParaRPr sz="3500">
              <a:solidFill>
                <a:srgbClr val="D60124"/>
              </a:solidFill>
            </a:endParaRPr>
          </a:p>
        </p:txBody>
      </p:sp>
      <p:sp>
        <p:nvSpPr>
          <p:cNvPr id="140" name="Google Shape;140;p18"/>
          <p:cNvSpPr txBox="1"/>
          <p:nvPr>
            <p:ph idx="4294967295" type="ctrTitle"/>
          </p:nvPr>
        </p:nvSpPr>
        <p:spPr>
          <a:xfrm>
            <a:off x="3955870" y="3038735"/>
            <a:ext cx="501300" cy="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500">
                <a:solidFill>
                  <a:srgbClr val="D60124"/>
                </a:solidFill>
              </a:rPr>
              <a:t>4</a:t>
            </a:r>
            <a:endParaRPr sz="3500">
              <a:solidFill>
                <a:srgbClr val="D60124"/>
              </a:solidFill>
            </a:endParaRPr>
          </a:p>
        </p:txBody>
      </p:sp>
      <p:sp>
        <p:nvSpPr>
          <p:cNvPr id="141" name="Google Shape;141;p18"/>
          <p:cNvSpPr txBox="1"/>
          <p:nvPr>
            <p:ph idx="4294967295" type="ctrTitle"/>
          </p:nvPr>
        </p:nvSpPr>
        <p:spPr>
          <a:xfrm>
            <a:off x="3398604" y="3038735"/>
            <a:ext cx="501300" cy="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00"/>
              <a:t>&amp;</a:t>
            </a:r>
            <a:endParaRPr sz="3500"/>
          </a:p>
        </p:txBody>
      </p:sp>
      <p:pic>
        <p:nvPicPr>
          <p:cNvPr id="142" name="Google Shape;14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41350" y="2110977"/>
            <a:ext cx="582165" cy="92155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>
            <p:ph idx="4294967295" type="ctrTitle"/>
          </p:nvPr>
        </p:nvSpPr>
        <p:spPr>
          <a:xfrm>
            <a:off x="4831884" y="1320385"/>
            <a:ext cx="501300" cy="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500">
                <a:solidFill>
                  <a:srgbClr val="D60124"/>
                </a:solidFill>
              </a:rPr>
              <a:t>1</a:t>
            </a:r>
            <a:endParaRPr sz="3500">
              <a:solidFill>
                <a:srgbClr val="D60124"/>
              </a:solidFill>
            </a:endParaRPr>
          </a:p>
        </p:txBody>
      </p:sp>
      <p:sp>
        <p:nvSpPr>
          <p:cNvPr id="144" name="Google Shape;144;p18"/>
          <p:cNvSpPr txBox="1"/>
          <p:nvPr>
            <p:ph idx="4294967295" type="ctrTitle"/>
          </p:nvPr>
        </p:nvSpPr>
        <p:spPr>
          <a:xfrm>
            <a:off x="5946414" y="1320385"/>
            <a:ext cx="501300" cy="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500">
                <a:solidFill>
                  <a:srgbClr val="D60124"/>
                </a:solidFill>
              </a:rPr>
              <a:t>2</a:t>
            </a:r>
            <a:endParaRPr sz="3500">
              <a:solidFill>
                <a:srgbClr val="D60124"/>
              </a:solidFill>
            </a:endParaRPr>
          </a:p>
        </p:txBody>
      </p:sp>
      <p:sp>
        <p:nvSpPr>
          <p:cNvPr id="145" name="Google Shape;145;p18"/>
          <p:cNvSpPr txBox="1"/>
          <p:nvPr>
            <p:ph idx="4294967295" type="ctrTitle"/>
          </p:nvPr>
        </p:nvSpPr>
        <p:spPr>
          <a:xfrm>
            <a:off x="7060944" y="1320385"/>
            <a:ext cx="501300" cy="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500">
                <a:solidFill>
                  <a:srgbClr val="D60124"/>
                </a:solidFill>
              </a:rPr>
              <a:t>3</a:t>
            </a:r>
            <a:endParaRPr sz="3500">
              <a:solidFill>
                <a:srgbClr val="D60124"/>
              </a:solidFill>
            </a:endParaRPr>
          </a:p>
        </p:txBody>
      </p:sp>
      <p:sp>
        <p:nvSpPr>
          <p:cNvPr id="146" name="Google Shape;146;p18"/>
          <p:cNvSpPr txBox="1"/>
          <p:nvPr>
            <p:ph idx="4294967295" type="ctrTitle"/>
          </p:nvPr>
        </p:nvSpPr>
        <p:spPr>
          <a:xfrm>
            <a:off x="8175475" y="1320385"/>
            <a:ext cx="501300" cy="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500">
                <a:solidFill>
                  <a:srgbClr val="D60124"/>
                </a:solidFill>
              </a:rPr>
              <a:t>4</a:t>
            </a:r>
            <a:endParaRPr sz="3500">
              <a:solidFill>
                <a:srgbClr val="D60124"/>
              </a:solidFill>
            </a:endParaRPr>
          </a:p>
        </p:txBody>
      </p:sp>
      <p:pic>
        <p:nvPicPr>
          <p:cNvPr id="147" name="Google Shape;14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2271" y="210163"/>
            <a:ext cx="755456" cy="1281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8">
            <a:alphaModFix/>
          </a:blip>
          <a:srcRect b="13521" l="0" r="0" t="14401"/>
          <a:stretch/>
        </p:blipFill>
        <p:spPr>
          <a:xfrm>
            <a:off x="6933863" y="389125"/>
            <a:ext cx="755456" cy="92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9334" y="210163"/>
            <a:ext cx="755456" cy="128180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/>
          <p:nvPr/>
        </p:nvSpPr>
        <p:spPr>
          <a:xfrm>
            <a:off x="340750" y="1185675"/>
            <a:ext cx="4190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000">
                <a:solidFill>
                  <a:schemeClr val="dk1"/>
                </a:solidFill>
              </a:rPr>
              <a:t>Count out loud as you clap along!</a:t>
            </a:r>
            <a:endParaRPr i="1" sz="1900">
              <a:solidFill>
                <a:schemeClr val="dk1"/>
              </a:solidFill>
            </a:endParaRPr>
          </a:p>
        </p:txBody>
      </p:sp>
      <p:sp>
        <p:nvSpPr>
          <p:cNvPr id="151" name="Google Shape;151;p18"/>
          <p:cNvSpPr txBox="1"/>
          <p:nvPr>
            <p:ph idx="4294967295" type="ctrTitle"/>
          </p:nvPr>
        </p:nvSpPr>
        <p:spPr>
          <a:xfrm>
            <a:off x="1169542" y="3038735"/>
            <a:ext cx="501300" cy="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00"/>
              <a:t>&amp;</a:t>
            </a:r>
            <a:endParaRPr sz="3500"/>
          </a:p>
        </p:txBody>
      </p:sp>
      <p:pic>
        <p:nvPicPr>
          <p:cNvPr id="152" name="Google Shape;15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37271" y="1930850"/>
            <a:ext cx="755456" cy="1281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30224" y="2110977"/>
            <a:ext cx="582165" cy="92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2275" y="2110977"/>
            <a:ext cx="582165" cy="92155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/>
          <p:nvPr/>
        </p:nvSpPr>
        <p:spPr>
          <a:xfrm>
            <a:off x="5145500" y="2426775"/>
            <a:ext cx="3775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D60124"/>
                </a:solidFill>
              </a:rPr>
              <a:t>Does this one sound familiar?</a:t>
            </a:r>
            <a:endParaRPr b="1" sz="1800">
              <a:solidFill>
                <a:srgbClr val="D6012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D60124"/>
                </a:solidFill>
              </a:rPr>
              <a:t>Can anyone guess the song?</a:t>
            </a:r>
            <a:endParaRPr b="1" sz="1800">
              <a:solidFill>
                <a:srgbClr val="D60124"/>
              </a:solidFill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4689550" y="2570175"/>
            <a:ext cx="388200" cy="452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D60124"/>
          </a:solidFill>
          <a:ln cap="flat" cmpd="sng" w="9525">
            <a:solidFill>
              <a:srgbClr val="D601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9"/>
          <p:cNvPicPr preferRelativeResize="0"/>
          <p:nvPr/>
        </p:nvPicPr>
        <p:blipFill rotWithShape="1">
          <a:blip r:embed="rId3">
            <a:alphaModFix/>
          </a:blip>
          <a:srcRect b="0" l="0" r="0" t="66879"/>
          <a:stretch/>
        </p:blipFill>
        <p:spPr>
          <a:xfrm>
            <a:off x="-47050" y="3540926"/>
            <a:ext cx="9296200" cy="160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/>
          </a:blip>
          <a:srcRect b="23928" l="0" r="0" t="10424"/>
          <a:stretch/>
        </p:blipFill>
        <p:spPr>
          <a:xfrm>
            <a:off x="59950" y="4263850"/>
            <a:ext cx="1747599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 rotWithShape="1">
          <a:blip r:embed="rId5">
            <a:alphaModFix/>
          </a:blip>
          <a:srcRect b="37500" l="-4591" r="0" t="0"/>
          <a:stretch/>
        </p:blipFill>
        <p:spPr>
          <a:xfrm>
            <a:off x="7930619" y="4100500"/>
            <a:ext cx="1213375" cy="96670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 txBox="1"/>
          <p:nvPr/>
        </p:nvSpPr>
        <p:spPr>
          <a:xfrm>
            <a:off x="3459300" y="4428275"/>
            <a:ext cx="2225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EEFF41"/>
                </a:solidFill>
              </a:rPr>
              <a:t>A</a:t>
            </a:r>
            <a:r>
              <a:rPr b="1" lang="en-GB" sz="3100">
                <a:solidFill>
                  <a:srgbClr val="FFFFFF"/>
                </a:solidFill>
              </a:rPr>
              <a:t>C</a:t>
            </a:r>
            <a:r>
              <a:rPr b="1" lang="en-GB" sz="3100">
                <a:solidFill>
                  <a:srgbClr val="000000"/>
                </a:solidFill>
              </a:rPr>
              <a:t>HI</a:t>
            </a:r>
            <a:r>
              <a:rPr b="1" lang="en-GB" sz="3100"/>
              <a:t>EVED</a:t>
            </a:r>
            <a:endParaRPr b="1" sz="3100"/>
          </a:p>
        </p:txBody>
      </p:sp>
      <p:sp>
        <p:nvSpPr>
          <p:cNvPr id="165" name="Google Shape;165;p19"/>
          <p:cNvSpPr txBox="1"/>
          <p:nvPr>
            <p:ph type="title"/>
          </p:nvPr>
        </p:nvSpPr>
        <p:spPr>
          <a:xfrm>
            <a:off x="340750" y="215325"/>
            <a:ext cx="85206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D60124"/>
                </a:solidFill>
              </a:rPr>
              <a:t>We Will Rock You- Queen</a:t>
            </a:r>
            <a:endParaRPr b="1">
              <a:solidFill>
                <a:srgbClr val="D60124"/>
              </a:solidFill>
            </a:endParaRPr>
          </a:p>
        </p:txBody>
      </p:sp>
      <p:pic>
        <p:nvPicPr>
          <p:cNvPr descr="Simple body percussion using pat, clap, snap and stomp." id="166" name="Google Shape;166;p19" title="We Will Rock You  Body Percussion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06775" y="877125"/>
            <a:ext cx="5650475" cy="31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0"/>
          <p:cNvPicPr preferRelativeResize="0"/>
          <p:nvPr/>
        </p:nvPicPr>
        <p:blipFill rotWithShape="1">
          <a:blip r:embed="rId3">
            <a:alphaModFix/>
          </a:blip>
          <a:srcRect b="0" l="0" r="0" t="66879"/>
          <a:stretch/>
        </p:blipFill>
        <p:spPr>
          <a:xfrm>
            <a:off x="-47050" y="3540926"/>
            <a:ext cx="9296200" cy="160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 rotWithShape="1">
          <a:blip r:embed="rId4">
            <a:alphaModFix/>
          </a:blip>
          <a:srcRect b="23928" l="0" r="0" t="10424"/>
          <a:stretch/>
        </p:blipFill>
        <p:spPr>
          <a:xfrm>
            <a:off x="59950" y="4263850"/>
            <a:ext cx="1747599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 rotWithShape="1">
          <a:blip r:embed="rId5">
            <a:alphaModFix/>
          </a:blip>
          <a:srcRect b="37500" l="-4591" r="0" t="0"/>
          <a:stretch/>
        </p:blipFill>
        <p:spPr>
          <a:xfrm>
            <a:off x="7930619" y="4100500"/>
            <a:ext cx="1213375" cy="96670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0"/>
          <p:cNvSpPr txBox="1"/>
          <p:nvPr/>
        </p:nvSpPr>
        <p:spPr>
          <a:xfrm>
            <a:off x="3459300" y="4428275"/>
            <a:ext cx="2225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EEFF41"/>
                </a:solidFill>
              </a:rPr>
              <a:t>A</a:t>
            </a:r>
            <a:r>
              <a:rPr b="1" lang="en-GB" sz="3100">
                <a:solidFill>
                  <a:srgbClr val="FFFFFF"/>
                </a:solidFill>
              </a:rPr>
              <a:t>C</a:t>
            </a:r>
            <a:r>
              <a:rPr b="1" lang="en-GB" sz="3100">
                <a:solidFill>
                  <a:srgbClr val="000000"/>
                </a:solidFill>
              </a:rPr>
              <a:t>HI</a:t>
            </a:r>
            <a:r>
              <a:rPr b="1" lang="en-GB" sz="3100"/>
              <a:t>EVED</a:t>
            </a:r>
            <a:endParaRPr b="1" sz="3100"/>
          </a:p>
        </p:txBody>
      </p:sp>
      <p:sp>
        <p:nvSpPr>
          <p:cNvPr id="175" name="Google Shape;175;p20"/>
          <p:cNvSpPr txBox="1"/>
          <p:nvPr>
            <p:ph type="title"/>
          </p:nvPr>
        </p:nvSpPr>
        <p:spPr>
          <a:xfrm>
            <a:off x="340750" y="215325"/>
            <a:ext cx="85206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D60124"/>
                </a:solidFill>
              </a:rPr>
              <a:t>Did </a:t>
            </a:r>
            <a:r>
              <a:rPr b="1" lang="en-GB">
                <a:solidFill>
                  <a:srgbClr val="D60124"/>
                </a:solidFill>
              </a:rPr>
              <a:t>you</a:t>
            </a:r>
            <a:r>
              <a:rPr b="1" lang="en-GB">
                <a:solidFill>
                  <a:srgbClr val="D60124"/>
                </a:solidFill>
              </a:rPr>
              <a:t> notice?</a:t>
            </a:r>
            <a:endParaRPr b="1">
              <a:solidFill>
                <a:srgbClr val="D60124"/>
              </a:solidFill>
            </a:endParaRPr>
          </a:p>
        </p:txBody>
      </p:sp>
      <p:sp>
        <p:nvSpPr>
          <p:cNvPr id="176" name="Google Shape;176;p20"/>
          <p:cNvSpPr txBox="1"/>
          <p:nvPr>
            <p:ph idx="1" type="body"/>
          </p:nvPr>
        </p:nvSpPr>
        <p:spPr>
          <a:xfrm>
            <a:off x="311700" y="976050"/>
            <a:ext cx="8520600" cy="26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We played two different rhythms during that song. The first pattern was a </a:t>
            </a:r>
            <a:r>
              <a:rPr b="1" i="1" lang="en-GB" sz="2000">
                <a:solidFill>
                  <a:schemeClr val="dk1"/>
                </a:solidFill>
              </a:rPr>
              <a:t>rhythm</a:t>
            </a:r>
            <a:r>
              <a:rPr lang="en-GB" sz="2000">
                <a:solidFill>
                  <a:schemeClr val="dk1"/>
                </a:solidFill>
              </a:rPr>
              <a:t>. The second pattern was a </a:t>
            </a:r>
            <a:r>
              <a:rPr b="1" i="1" lang="en-GB" sz="2000">
                <a:solidFill>
                  <a:schemeClr val="dk1"/>
                </a:solidFill>
              </a:rPr>
              <a:t>pulse</a:t>
            </a:r>
            <a:r>
              <a:rPr lang="en-GB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What is the difference between </a:t>
            </a:r>
            <a:r>
              <a:rPr b="1" lang="en-GB" sz="2000">
                <a:solidFill>
                  <a:schemeClr val="dk1"/>
                </a:solidFill>
              </a:rPr>
              <a:t>pulse</a:t>
            </a:r>
            <a:r>
              <a:rPr lang="en-GB" sz="2000">
                <a:solidFill>
                  <a:schemeClr val="dk1"/>
                </a:solidFill>
              </a:rPr>
              <a:t> and </a:t>
            </a:r>
            <a:r>
              <a:rPr b="1" lang="en-GB" sz="2000">
                <a:solidFill>
                  <a:schemeClr val="dk1"/>
                </a:solidFill>
              </a:rPr>
              <a:t>rhythm</a:t>
            </a:r>
            <a:r>
              <a:rPr lang="en-GB" sz="2000">
                <a:solidFill>
                  <a:schemeClr val="dk1"/>
                </a:solidFill>
              </a:rPr>
              <a:t>?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solidFill>
                  <a:srgbClr val="D60124"/>
                </a:solidFill>
              </a:rPr>
              <a:t>A pulse is a beat that is regular. A rhythm is a pattern of sounds of different lengths!</a:t>
            </a:r>
            <a:endParaRPr b="1" sz="2000">
              <a:solidFill>
                <a:srgbClr val="D60124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1"/>
          <p:cNvPicPr preferRelativeResize="0"/>
          <p:nvPr/>
        </p:nvPicPr>
        <p:blipFill rotWithShape="1">
          <a:blip r:embed="rId3">
            <a:alphaModFix/>
          </a:blip>
          <a:srcRect b="0" l="0" r="0" t="66879"/>
          <a:stretch/>
        </p:blipFill>
        <p:spPr>
          <a:xfrm>
            <a:off x="-47050" y="3540926"/>
            <a:ext cx="9296200" cy="160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1"/>
          <p:cNvPicPr preferRelativeResize="0"/>
          <p:nvPr/>
        </p:nvPicPr>
        <p:blipFill rotWithShape="1">
          <a:blip r:embed="rId4">
            <a:alphaModFix/>
          </a:blip>
          <a:srcRect b="23928" l="0" r="0" t="10424"/>
          <a:stretch/>
        </p:blipFill>
        <p:spPr>
          <a:xfrm>
            <a:off x="59950" y="4263850"/>
            <a:ext cx="1747599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1"/>
          <p:cNvPicPr preferRelativeResize="0"/>
          <p:nvPr/>
        </p:nvPicPr>
        <p:blipFill rotWithShape="1">
          <a:blip r:embed="rId5">
            <a:alphaModFix/>
          </a:blip>
          <a:srcRect b="37500" l="-4591" r="0" t="0"/>
          <a:stretch/>
        </p:blipFill>
        <p:spPr>
          <a:xfrm>
            <a:off x="7930619" y="4100500"/>
            <a:ext cx="1213375" cy="96670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1"/>
          <p:cNvSpPr txBox="1"/>
          <p:nvPr/>
        </p:nvSpPr>
        <p:spPr>
          <a:xfrm>
            <a:off x="3459300" y="4428275"/>
            <a:ext cx="2225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EEFF41"/>
                </a:solidFill>
              </a:rPr>
              <a:t>A</a:t>
            </a:r>
            <a:r>
              <a:rPr b="1" lang="en-GB" sz="3100">
                <a:solidFill>
                  <a:srgbClr val="FFFFFF"/>
                </a:solidFill>
              </a:rPr>
              <a:t>C</a:t>
            </a:r>
            <a:r>
              <a:rPr b="1" lang="en-GB" sz="3100">
                <a:solidFill>
                  <a:srgbClr val="000000"/>
                </a:solidFill>
              </a:rPr>
              <a:t>HI</a:t>
            </a:r>
            <a:r>
              <a:rPr b="1" lang="en-GB" sz="3100"/>
              <a:t>EVED</a:t>
            </a:r>
            <a:endParaRPr b="1" sz="3100"/>
          </a:p>
        </p:txBody>
      </p:sp>
      <p:sp>
        <p:nvSpPr>
          <p:cNvPr id="185" name="Google Shape;185;p21"/>
          <p:cNvSpPr txBox="1"/>
          <p:nvPr>
            <p:ph type="title"/>
          </p:nvPr>
        </p:nvSpPr>
        <p:spPr>
          <a:xfrm>
            <a:off x="340750" y="158375"/>
            <a:ext cx="8520600" cy="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D60124"/>
                </a:solidFill>
              </a:rPr>
              <a:t>Rhythm</a:t>
            </a:r>
            <a:r>
              <a:rPr b="1" lang="en-GB" sz="2400">
                <a:solidFill>
                  <a:srgbClr val="D60124"/>
                </a:solidFill>
              </a:rPr>
              <a:t> and Pulse</a:t>
            </a:r>
            <a:endParaRPr b="1" sz="2400">
              <a:solidFill>
                <a:srgbClr val="D60124"/>
              </a:solidFill>
            </a:endParaRPr>
          </a:p>
        </p:txBody>
      </p:sp>
      <p:pic>
        <p:nvPicPr>
          <p:cNvPr id="186" name="Google Shape;18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66346" y="1930850"/>
            <a:ext cx="755456" cy="1281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59299" y="2110977"/>
            <a:ext cx="582165" cy="92155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1"/>
          <p:cNvSpPr txBox="1"/>
          <p:nvPr>
            <p:ph idx="4294967295" type="ctrTitle"/>
          </p:nvPr>
        </p:nvSpPr>
        <p:spPr>
          <a:xfrm>
            <a:off x="612279" y="3038735"/>
            <a:ext cx="501300" cy="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500">
                <a:solidFill>
                  <a:srgbClr val="D60124"/>
                </a:solidFill>
              </a:rPr>
              <a:t>1</a:t>
            </a:r>
            <a:endParaRPr sz="3500">
              <a:solidFill>
                <a:srgbClr val="D60124"/>
              </a:solidFill>
            </a:endParaRPr>
          </a:p>
        </p:txBody>
      </p:sp>
      <p:sp>
        <p:nvSpPr>
          <p:cNvPr id="189" name="Google Shape;189;p21"/>
          <p:cNvSpPr txBox="1"/>
          <p:nvPr>
            <p:ph idx="4294967295" type="ctrTitle"/>
          </p:nvPr>
        </p:nvSpPr>
        <p:spPr>
          <a:xfrm>
            <a:off x="1726809" y="3038735"/>
            <a:ext cx="501300" cy="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500">
                <a:solidFill>
                  <a:srgbClr val="D60124"/>
                </a:solidFill>
              </a:rPr>
              <a:t>2</a:t>
            </a:r>
            <a:endParaRPr sz="3500">
              <a:solidFill>
                <a:srgbClr val="D60124"/>
              </a:solidFill>
            </a:endParaRPr>
          </a:p>
        </p:txBody>
      </p:sp>
      <p:sp>
        <p:nvSpPr>
          <p:cNvPr id="190" name="Google Shape;190;p21"/>
          <p:cNvSpPr txBox="1"/>
          <p:nvPr>
            <p:ph idx="4294967295" type="ctrTitle"/>
          </p:nvPr>
        </p:nvSpPr>
        <p:spPr>
          <a:xfrm>
            <a:off x="2841339" y="3038735"/>
            <a:ext cx="501300" cy="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500">
                <a:solidFill>
                  <a:srgbClr val="D60124"/>
                </a:solidFill>
              </a:rPr>
              <a:t>3</a:t>
            </a:r>
            <a:endParaRPr sz="3500">
              <a:solidFill>
                <a:srgbClr val="D60124"/>
              </a:solidFill>
            </a:endParaRPr>
          </a:p>
        </p:txBody>
      </p:sp>
      <p:sp>
        <p:nvSpPr>
          <p:cNvPr id="191" name="Google Shape;191;p21"/>
          <p:cNvSpPr txBox="1"/>
          <p:nvPr>
            <p:ph idx="4294967295" type="ctrTitle"/>
          </p:nvPr>
        </p:nvSpPr>
        <p:spPr>
          <a:xfrm>
            <a:off x="3955870" y="3038735"/>
            <a:ext cx="501300" cy="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500">
                <a:solidFill>
                  <a:srgbClr val="D60124"/>
                </a:solidFill>
              </a:rPr>
              <a:t>4</a:t>
            </a:r>
            <a:endParaRPr sz="3500">
              <a:solidFill>
                <a:srgbClr val="D60124"/>
              </a:solidFill>
            </a:endParaRPr>
          </a:p>
        </p:txBody>
      </p:sp>
      <p:sp>
        <p:nvSpPr>
          <p:cNvPr id="192" name="Google Shape;192;p21"/>
          <p:cNvSpPr txBox="1"/>
          <p:nvPr>
            <p:ph idx="4294967295" type="ctrTitle"/>
          </p:nvPr>
        </p:nvSpPr>
        <p:spPr>
          <a:xfrm>
            <a:off x="3398604" y="3038735"/>
            <a:ext cx="501300" cy="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00"/>
              <a:t>&amp;</a:t>
            </a:r>
            <a:endParaRPr sz="3500"/>
          </a:p>
        </p:txBody>
      </p:sp>
      <p:pic>
        <p:nvPicPr>
          <p:cNvPr id="193" name="Google Shape;193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41350" y="2110977"/>
            <a:ext cx="582165" cy="92155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1"/>
          <p:cNvSpPr txBox="1"/>
          <p:nvPr>
            <p:ph idx="4294967295" type="ctrTitle"/>
          </p:nvPr>
        </p:nvSpPr>
        <p:spPr>
          <a:xfrm>
            <a:off x="4831884" y="1320385"/>
            <a:ext cx="501300" cy="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500">
                <a:solidFill>
                  <a:srgbClr val="D60124"/>
                </a:solidFill>
              </a:rPr>
              <a:t>1</a:t>
            </a:r>
            <a:endParaRPr sz="3500">
              <a:solidFill>
                <a:srgbClr val="D60124"/>
              </a:solidFill>
            </a:endParaRPr>
          </a:p>
        </p:txBody>
      </p:sp>
      <p:sp>
        <p:nvSpPr>
          <p:cNvPr id="195" name="Google Shape;195;p21"/>
          <p:cNvSpPr txBox="1"/>
          <p:nvPr>
            <p:ph idx="4294967295" type="ctrTitle"/>
          </p:nvPr>
        </p:nvSpPr>
        <p:spPr>
          <a:xfrm>
            <a:off x="5946414" y="1320385"/>
            <a:ext cx="501300" cy="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500">
                <a:solidFill>
                  <a:srgbClr val="D60124"/>
                </a:solidFill>
              </a:rPr>
              <a:t>2</a:t>
            </a:r>
            <a:endParaRPr sz="3500">
              <a:solidFill>
                <a:srgbClr val="D60124"/>
              </a:solidFill>
            </a:endParaRPr>
          </a:p>
        </p:txBody>
      </p:sp>
      <p:sp>
        <p:nvSpPr>
          <p:cNvPr id="196" name="Google Shape;196;p21"/>
          <p:cNvSpPr txBox="1"/>
          <p:nvPr>
            <p:ph idx="4294967295" type="ctrTitle"/>
          </p:nvPr>
        </p:nvSpPr>
        <p:spPr>
          <a:xfrm>
            <a:off x="7060944" y="1320385"/>
            <a:ext cx="501300" cy="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500">
                <a:solidFill>
                  <a:srgbClr val="D60124"/>
                </a:solidFill>
              </a:rPr>
              <a:t>3</a:t>
            </a:r>
            <a:endParaRPr sz="3500">
              <a:solidFill>
                <a:srgbClr val="D60124"/>
              </a:solidFill>
            </a:endParaRPr>
          </a:p>
        </p:txBody>
      </p:sp>
      <p:sp>
        <p:nvSpPr>
          <p:cNvPr id="197" name="Google Shape;197;p21"/>
          <p:cNvSpPr txBox="1"/>
          <p:nvPr>
            <p:ph idx="4294967295" type="ctrTitle"/>
          </p:nvPr>
        </p:nvSpPr>
        <p:spPr>
          <a:xfrm>
            <a:off x="8175475" y="1320385"/>
            <a:ext cx="501300" cy="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500">
                <a:solidFill>
                  <a:srgbClr val="D60124"/>
                </a:solidFill>
              </a:rPr>
              <a:t>4</a:t>
            </a:r>
            <a:endParaRPr sz="3500">
              <a:solidFill>
                <a:srgbClr val="D60124"/>
              </a:solidFill>
            </a:endParaRPr>
          </a:p>
        </p:txBody>
      </p:sp>
      <p:pic>
        <p:nvPicPr>
          <p:cNvPr id="198" name="Google Shape;19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2271" y="210163"/>
            <a:ext cx="755456" cy="1281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9334" y="210163"/>
            <a:ext cx="755456" cy="128180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1"/>
          <p:cNvSpPr txBox="1"/>
          <p:nvPr>
            <p:ph idx="4294967295" type="ctrTitle"/>
          </p:nvPr>
        </p:nvSpPr>
        <p:spPr>
          <a:xfrm>
            <a:off x="1169542" y="3038735"/>
            <a:ext cx="501300" cy="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00"/>
              <a:t>&amp;</a:t>
            </a:r>
            <a:endParaRPr sz="3500"/>
          </a:p>
        </p:txBody>
      </p:sp>
      <p:pic>
        <p:nvPicPr>
          <p:cNvPr id="201" name="Google Shape;20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37271" y="1930850"/>
            <a:ext cx="755456" cy="1281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30224" y="2110977"/>
            <a:ext cx="582165" cy="92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2275" y="2110977"/>
            <a:ext cx="582165" cy="92155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1"/>
          <p:cNvSpPr txBox="1"/>
          <p:nvPr/>
        </p:nvSpPr>
        <p:spPr>
          <a:xfrm>
            <a:off x="5064625" y="2565375"/>
            <a:ext cx="212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D60124"/>
                </a:solidFill>
              </a:rPr>
              <a:t>This is a Rhythm.</a:t>
            </a:r>
            <a:endParaRPr b="1" sz="1800">
              <a:solidFill>
                <a:srgbClr val="D60124"/>
              </a:solidFill>
            </a:endParaRPr>
          </a:p>
        </p:txBody>
      </p:sp>
      <p:sp>
        <p:nvSpPr>
          <p:cNvPr id="205" name="Google Shape;205;p21"/>
          <p:cNvSpPr/>
          <p:nvPr/>
        </p:nvSpPr>
        <p:spPr>
          <a:xfrm>
            <a:off x="4689550" y="2570175"/>
            <a:ext cx="388200" cy="452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D60124"/>
          </a:solidFill>
          <a:ln cap="flat" cmpd="sng" w="9525">
            <a:solidFill>
              <a:srgbClr val="D601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33871" y="210163"/>
            <a:ext cx="755456" cy="1281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48409" y="210138"/>
            <a:ext cx="755456" cy="128180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1"/>
          <p:cNvSpPr txBox="1"/>
          <p:nvPr/>
        </p:nvSpPr>
        <p:spPr>
          <a:xfrm>
            <a:off x="2449875" y="1002275"/>
            <a:ext cx="188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D60124"/>
                </a:solidFill>
              </a:rPr>
              <a:t>This is a Pulse.</a:t>
            </a:r>
            <a:endParaRPr b="1" sz="1800">
              <a:solidFill>
                <a:srgbClr val="D60124"/>
              </a:solidFill>
            </a:endParaRPr>
          </a:p>
        </p:txBody>
      </p:sp>
      <p:sp>
        <p:nvSpPr>
          <p:cNvPr id="209" name="Google Shape;209;p21"/>
          <p:cNvSpPr/>
          <p:nvPr/>
        </p:nvSpPr>
        <p:spPr>
          <a:xfrm flipH="1">
            <a:off x="4301350" y="1007075"/>
            <a:ext cx="388200" cy="452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D60124"/>
          </a:solidFill>
          <a:ln cap="flat" cmpd="sng" w="9525">
            <a:solidFill>
              <a:srgbClr val="D601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17725" y="4020353"/>
            <a:ext cx="106200" cy="16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