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19a7f5c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19a7f5c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19a7f5ce4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c19a7f5ce4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19a7f5ce4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c19a7f5ce4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19a7f5ce4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c19a7f5ce4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c25e21d0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c25e21d0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Don’t clap back is a listening game. similar to ‘Simon Says’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The leader will clap patterns and the class is to repeat those rhythms back to the leader.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there are a few rhythms that the class SHOULD NOT clap back, the first one is: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dont. clap. this one back. - - … (long, long, short short short.)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anyone who claps this pattern is out of the game and needs to sit down.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the winner is the last one standing.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as the game goes on speed up the patterns or you can try and trick the students.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there additional rhythms you can add to make the game harder.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dont clap back - - - (long long long)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and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Dont clap this back - - - - (long long long long)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both of these patterns can be clapped at any speed which makes them more difficult to recognise.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19a7f5ce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19a7f5ce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19a7f5ce4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19a7f5ce4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19a7f5ce4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19a7f5ce4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19a7f5ce4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c19a7f5ce4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9a7f5ce4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19a7f5ce4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19a7f5ce4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c19a7f5ce4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19a7f5ce4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c19a7f5ce4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19a7f5ce4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c19a7f5ce4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hyperlink" Target="http://www.youtube.com/watch?v=OrthflctNKk" TargetMode="External"/><Relationship Id="rId7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hyperlink" Target="http://www.youtube.com/watch?v=6DIQDumLTZg" TargetMode="External"/><Relationship Id="rId7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968251" y="778125"/>
            <a:ext cx="7893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Understanding Tempo</a:t>
            </a:r>
            <a:endParaRPr sz="450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8847" l="0" r="0" t="17949"/>
          <a:stretch/>
        </p:blipFill>
        <p:spPr>
          <a:xfrm>
            <a:off x="3317737" y="529400"/>
            <a:ext cx="3194624" cy="134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0" r="45872" t="0"/>
          <a:stretch/>
        </p:blipFill>
        <p:spPr>
          <a:xfrm>
            <a:off x="-152401" y="0"/>
            <a:ext cx="39377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38279" l="0" r="0" t="0"/>
          <a:stretch/>
        </p:blipFill>
        <p:spPr>
          <a:xfrm>
            <a:off x="6738450" y="3041695"/>
            <a:ext cx="2275826" cy="187288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654750" y="3123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979">
                <a:solidFill>
                  <a:srgbClr val="D60124"/>
                </a:solidFill>
              </a:rPr>
              <a:t>A topic from Thespian Progression Level 2 - </a:t>
            </a:r>
            <a:r>
              <a:rPr b="1" i="1" lang="en-GB" sz="1979">
                <a:solidFill>
                  <a:srgbClr val="D60124"/>
                </a:solidFill>
              </a:rPr>
              <a:t>C </a:t>
            </a:r>
            <a:endParaRPr b="1" i="1" sz="1979">
              <a:solidFill>
                <a:srgbClr val="D6012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47050" y="3540926"/>
            <a:ext cx="9296200" cy="1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4">
            <a:alphaModFix/>
          </a:blip>
          <a:srcRect b="23928" l="0" r="0" t="10424"/>
          <a:stretch/>
        </p:blipFill>
        <p:spPr>
          <a:xfrm>
            <a:off x="59950" y="4263850"/>
            <a:ext cx="1747599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 rotWithShape="1">
          <a:blip r:embed="rId5">
            <a:alphaModFix/>
          </a:blip>
          <a:srcRect b="37500" l="-4591" r="0" t="0"/>
          <a:stretch/>
        </p:blipFill>
        <p:spPr>
          <a:xfrm>
            <a:off x="7930619" y="4100500"/>
            <a:ext cx="1213375" cy="9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/>
        </p:nvSpPr>
        <p:spPr>
          <a:xfrm>
            <a:off x="3459300" y="4428275"/>
            <a:ext cx="2225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EEFF41"/>
                </a:solidFill>
              </a:rPr>
              <a:t>A</a:t>
            </a:r>
            <a:r>
              <a:rPr b="1" lang="en-GB" sz="3100">
                <a:solidFill>
                  <a:srgbClr val="FFFFFF"/>
                </a:solidFill>
              </a:rPr>
              <a:t>C</a:t>
            </a:r>
            <a:r>
              <a:rPr b="1" lang="en-GB" sz="3100">
                <a:solidFill>
                  <a:srgbClr val="000000"/>
                </a:solidFill>
              </a:rPr>
              <a:t>HI</a:t>
            </a:r>
            <a:r>
              <a:rPr b="1" lang="en-GB" sz="3100"/>
              <a:t>EVED</a:t>
            </a:r>
            <a:endParaRPr b="1" sz="3100"/>
          </a:p>
        </p:txBody>
      </p:sp>
      <p:sp>
        <p:nvSpPr>
          <p:cNvPr id="146" name="Google Shape;146;p22"/>
          <p:cNvSpPr txBox="1"/>
          <p:nvPr>
            <p:ph type="title"/>
          </p:nvPr>
        </p:nvSpPr>
        <p:spPr>
          <a:xfrm>
            <a:off x="340750" y="215325"/>
            <a:ext cx="8520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D60124"/>
                </a:solidFill>
              </a:rPr>
              <a:t>Final Task</a:t>
            </a:r>
            <a:endParaRPr b="1">
              <a:solidFill>
                <a:srgbClr val="D60124"/>
              </a:solidFill>
            </a:endParaRPr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311700" y="976050"/>
            <a:ext cx="8520600" cy="26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dk1"/>
                </a:solidFill>
              </a:rPr>
              <a:t>Fill in the blanks!</a:t>
            </a:r>
            <a:endParaRPr b="1" i="1" sz="20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_____ is a </a:t>
            </a:r>
            <a:r>
              <a:rPr lang="en-GB">
                <a:solidFill>
                  <a:schemeClr val="dk1"/>
                </a:solidFill>
              </a:rPr>
              <a:t>pattern</a:t>
            </a:r>
            <a:r>
              <a:rPr lang="en-GB">
                <a:solidFill>
                  <a:schemeClr val="dk1"/>
                </a:solidFill>
              </a:rPr>
              <a:t> of sounds of different lengths.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_____</a:t>
            </a:r>
            <a:r>
              <a:rPr lang="en-GB">
                <a:solidFill>
                  <a:schemeClr val="dk1"/>
                </a:solidFill>
              </a:rPr>
              <a:t> is a beat that is regular.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_____ is how fast or slow a piece of music is.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The italian word for a </a:t>
            </a:r>
            <a:r>
              <a:rPr b="1" lang="en-GB">
                <a:solidFill>
                  <a:schemeClr val="dk1"/>
                </a:solidFill>
              </a:rPr>
              <a:t>fast</a:t>
            </a:r>
            <a:r>
              <a:rPr lang="en-GB">
                <a:solidFill>
                  <a:schemeClr val="dk1"/>
                </a:solidFill>
              </a:rPr>
              <a:t> tempo is _____.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The italian word for a </a:t>
            </a:r>
            <a:r>
              <a:rPr b="1" lang="en-GB">
                <a:solidFill>
                  <a:schemeClr val="dk1"/>
                </a:solidFill>
              </a:rPr>
              <a:t>slow</a:t>
            </a:r>
            <a:r>
              <a:rPr lang="en-GB">
                <a:solidFill>
                  <a:schemeClr val="dk1"/>
                </a:solidFill>
              </a:rPr>
              <a:t> tempo is _____.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The Italian word for a </a:t>
            </a:r>
            <a:r>
              <a:rPr b="1" lang="en-GB">
                <a:solidFill>
                  <a:schemeClr val="dk1"/>
                </a:solidFill>
              </a:rPr>
              <a:t>medium</a:t>
            </a:r>
            <a:r>
              <a:rPr lang="en-GB">
                <a:solidFill>
                  <a:schemeClr val="dk1"/>
                </a:solidFill>
              </a:rPr>
              <a:t> tempo is _____.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Tempo can change how a song _____ to the listener.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47050" y="3540926"/>
            <a:ext cx="9296200" cy="1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 rotWithShape="1">
          <a:blip r:embed="rId4">
            <a:alphaModFix/>
          </a:blip>
          <a:srcRect b="23928" l="0" r="0" t="10424"/>
          <a:stretch/>
        </p:blipFill>
        <p:spPr>
          <a:xfrm>
            <a:off x="59950" y="4263850"/>
            <a:ext cx="1747599" cy="7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>
            <p:ph type="title"/>
          </p:nvPr>
        </p:nvSpPr>
        <p:spPr>
          <a:xfrm>
            <a:off x="340750" y="279275"/>
            <a:ext cx="85206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D60124"/>
                </a:solidFill>
              </a:rPr>
              <a:t>Today we learned</a:t>
            </a:r>
            <a:endParaRPr b="1">
              <a:solidFill>
                <a:srgbClr val="D60124"/>
              </a:solidFill>
            </a:endParaRPr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255825" y="986250"/>
            <a:ext cx="7952700" cy="17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What tempo is and how it affects songs.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We learned how to identify fast and slow tempos.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We learned the italian words to describe tempos.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5">
            <a:alphaModFix/>
          </a:blip>
          <a:srcRect b="37500" l="-4591" r="0" t="0"/>
          <a:stretch/>
        </p:blipFill>
        <p:spPr>
          <a:xfrm>
            <a:off x="7930619" y="4100500"/>
            <a:ext cx="1213375" cy="9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3459300" y="4428275"/>
            <a:ext cx="2225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EEFF41"/>
                </a:solidFill>
              </a:rPr>
              <a:t>A</a:t>
            </a:r>
            <a:r>
              <a:rPr b="1" lang="en-GB" sz="3100">
                <a:solidFill>
                  <a:srgbClr val="FFFFFF"/>
                </a:solidFill>
              </a:rPr>
              <a:t>C</a:t>
            </a:r>
            <a:r>
              <a:rPr b="1" lang="en-GB" sz="3100">
                <a:solidFill>
                  <a:srgbClr val="000000"/>
                </a:solidFill>
              </a:rPr>
              <a:t>HI</a:t>
            </a:r>
            <a:r>
              <a:rPr b="1" lang="en-GB" sz="3100"/>
              <a:t>EVED</a:t>
            </a:r>
            <a:endParaRPr b="1" sz="3100"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6">
            <a:alphaModFix/>
          </a:blip>
          <a:srcRect b="18877" l="0" r="0" t="0"/>
          <a:stretch/>
        </p:blipFill>
        <p:spPr>
          <a:xfrm>
            <a:off x="2784687" y="2001975"/>
            <a:ext cx="3574625" cy="22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ctrTitle"/>
          </p:nvPr>
        </p:nvSpPr>
        <p:spPr>
          <a:xfrm>
            <a:off x="968251" y="778125"/>
            <a:ext cx="7893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Well Done Today!</a:t>
            </a:r>
            <a:endParaRPr sz="4500"/>
          </a:p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 b="18847" l="0" r="0" t="17949"/>
          <a:stretch/>
        </p:blipFill>
        <p:spPr>
          <a:xfrm>
            <a:off x="3317750" y="510550"/>
            <a:ext cx="3194624" cy="134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 rotWithShape="1">
          <a:blip r:embed="rId4">
            <a:alphaModFix/>
          </a:blip>
          <a:srcRect b="0" l="0" r="45872" t="0"/>
          <a:stretch/>
        </p:blipFill>
        <p:spPr>
          <a:xfrm>
            <a:off x="-152401" y="0"/>
            <a:ext cx="39377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 rotWithShape="1">
          <a:blip r:embed="rId5">
            <a:alphaModFix/>
          </a:blip>
          <a:srcRect b="38279" l="0" r="0" t="0"/>
          <a:stretch/>
        </p:blipFill>
        <p:spPr>
          <a:xfrm>
            <a:off x="6738450" y="3041695"/>
            <a:ext cx="2275826" cy="187288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/>
          <p:nvPr/>
        </p:nvSpPr>
        <p:spPr>
          <a:xfrm>
            <a:off x="654750" y="31131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979">
                <a:solidFill>
                  <a:srgbClr val="D60124"/>
                </a:solidFill>
              </a:rPr>
              <a:t>Now it’s time for…</a:t>
            </a:r>
            <a:endParaRPr b="1" i="1" sz="1979">
              <a:solidFill>
                <a:srgbClr val="D6012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399993">
            <a:off x="4643438" y="642943"/>
            <a:ext cx="5143501" cy="385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7">
            <a:off x="-642937" y="642943"/>
            <a:ext cx="5143501" cy="385761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 txBox="1"/>
          <p:nvPr/>
        </p:nvSpPr>
        <p:spPr>
          <a:xfrm>
            <a:off x="1517700" y="1279200"/>
            <a:ext cx="61086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rgbClr val="D60124"/>
                </a:solidFill>
              </a:rPr>
              <a:t>DON’T CLAP BACK</a:t>
            </a:r>
            <a:endParaRPr b="1" sz="7000">
              <a:solidFill>
                <a:srgbClr val="D60124"/>
              </a:solidFill>
            </a:endParaRPr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2312" y="0"/>
            <a:ext cx="1399375" cy="13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2325" y="3744125"/>
            <a:ext cx="1399375" cy="139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47050" y="3540926"/>
            <a:ext cx="9296200" cy="1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23928" l="0" r="0" t="10424"/>
          <a:stretch/>
        </p:blipFill>
        <p:spPr>
          <a:xfrm>
            <a:off x="59950" y="4263850"/>
            <a:ext cx="1747599" cy="7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type="title"/>
          </p:nvPr>
        </p:nvSpPr>
        <p:spPr>
          <a:xfrm>
            <a:off x="340750" y="279275"/>
            <a:ext cx="85206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D60124"/>
                </a:solidFill>
              </a:rPr>
              <a:t>What will we learn today?</a:t>
            </a:r>
            <a:endParaRPr b="1">
              <a:solidFill>
                <a:srgbClr val="D60124"/>
              </a:solidFill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255825" y="986250"/>
            <a:ext cx="7952700" cy="17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We will develop our understanding of tempo.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We will be able to recognise different tempos in songs.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5">
            <a:alphaModFix/>
          </a:blip>
          <a:srcRect b="37500" l="-4591" r="0" t="0"/>
          <a:stretch/>
        </p:blipFill>
        <p:spPr>
          <a:xfrm>
            <a:off x="7930619" y="4100500"/>
            <a:ext cx="1213375" cy="9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3459300" y="4428275"/>
            <a:ext cx="2225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EEFF41"/>
                </a:solidFill>
              </a:rPr>
              <a:t>A</a:t>
            </a:r>
            <a:r>
              <a:rPr b="1" lang="en-GB" sz="3100">
                <a:solidFill>
                  <a:srgbClr val="FFFFFF"/>
                </a:solidFill>
              </a:rPr>
              <a:t>C</a:t>
            </a:r>
            <a:r>
              <a:rPr b="1" lang="en-GB" sz="3100">
                <a:solidFill>
                  <a:srgbClr val="000000"/>
                </a:solidFill>
              </a:rPr>
              <a:t>HI</a:t>
            </a:r>
            <a:r>
              <a:rPr b="1" lang="en-GB" sz="3100"/>
              <a:t>EVED</a:t>
            </a:r>
            <a:endParaRPr b="1" sz="3100"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6">
            <a:alphaModFix/>
          </a:blip>
          <a:srcRect b="18877" l="0" r="0" t="0"/>
          <a:stretch/>
        </p:blipFill>
        <p:spPr>
          <a:xfrm>
            <a:off x="2784687" y="2001975"/>
            <a:ext cx="3574625" cy="22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38279" l="0" r="0" t="0"/>
          <a:stretch/>
        </p:blipFill>
        <p:spPr>
          <a:xfrm>
            <a:off x="6738450" y="3041695"/>
            <a:ext cx="2275826" cy="187288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type="ctrTitle"/>
          </p:nvPr>
        </p:nvSpPr>
        <p:spPr>
          <a:xfrm>
            <a:off x="968250" y="476575"/>
            <a:ext cx="7893600" cy="34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rgbClr val="D60124"/>
                </a:solidFill>
              </a:rPr>
              <a:t>Quick Recap!</a:t>
            </a:r>
            <a:endParaRPr b="1" sz="4500">
              <a:solidFill>
                <a:srgbClr val="D60124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/>
              <a:t>What is </a:t>
            </a:r>
            <a:endParaRPr b="1" sz="45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/>
              <a:t>rhythm and pulse?</a:t>
            </a:r>
            <a:endParaRPr b="1" sz="4500"/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b="0" l="0" r="45872" t="0"/>
          <a:stretch/>
        </p:blipFill>
        <p:spPr>
          <a:xfrm>
            <a:off x="-152401" y="0"/>
            <a:ext cx="39377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654738" y="33309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979">
                <a:solidFill>
                  <a:srgbClr val="D60124"/>
                </a:solidFill>
              </a:rPr>
              <a:t>Who can tell me what </a:t>
            </a:r>
            <a:r>
              <a:rPr b="1" i="1" lang="en-GB" sz="1979">
                <a:solidFill>
                  <a:srgbClr val="D60124"/>
                </a:solidFill>
              </a:rPr>
              <a:t>tempo</a:t>
            </a:r>
            <a:r>
              <a:rPr i="1" lang="en-GB" sz="1979">
                <a:solidFill>
                  <a:srgbClr val="D60124"/>
                </a:solidFill>
              </a:rPr>
              <a:t> is?</a:t>
            </a:r>
            <a:endParaRPr b="1" i="1" sz="1979">
              <a:solidFill>
                <a:srgbClr val="D6012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47050" y="3540926"/>
            <a:ext cx="9296200" cy="1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 b="23928" l="0" r="0" t="10424"/>
          <a:stretch/>
        </p:blipFill>
        <p:spPr>
          <a:xfrm>
            <a:off x="59950" y="4263850"/>
            <a:ext cx="1747599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5">
            <a:alphaModFix/>
          </a:blip>
          <a:srcRect b="37500" l="-4591" r="0" t="0"/>
          <a:stretch/>
        </p:blipFill>
        <p:spPr>
          <a:xfrm>
            <a:off x="7930619" y="4100500"/>
            <a:ext cx="1213375" cy="9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3459300" y="4428275"/>
            <a:ext cx="2225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EEFF41"/>
                </a:solidFill>
              </a:rPr>
              <a:t>A</a:t>
            </a:r>
            <a:r>
              <a:rPr b="1" lang="en-GB" sz="3100">
                <a:solidFill>
                  <a:srgbClr val="FFFFFF"/>
                </a:solidFill>
              </a:rPr>
              <a:t>C</a:t>
            </a:r>
            <a:r>
              <a:rPr b="1" lang="en-GB" sz="3100">
                <a:solidFill>
                  <a:srgbClr val="000000"/>
                </a:solidFill>
              </a:rPr>
              <a:t>HI</a:t>
            </a:r>
            <a:r>
              <a:rPr b="1" lang="en-GB" sz="3100"/>
              <a:t>EVED</a:t>
            </a:r>
            <a:endParaRPr b="1" sz="3100"/>
          </a:p>
        </p:txBody>
      </p:sp>
      <p:sp>
        <p:nvSpPr>
          <p:cNvPr id="86" name="Google Shape;86;p16"/>
          <p:cNvSpPr txBox="1"/>
          <p:nvPr>
            <p:ph type="title"/>
          </p:nvPr>
        </p:nvSpPr>
        <p:spPr>
          <a:xfrm>
            <a:off x="340750" y="215325"/>
            <a:ext cx="8520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D60124"/>
                </a:solidFill>
              </a:rPr>
              <a:t>Rhythm, pulse and tempo</a:t>
            </a:r>
            <a:endParaRPr b="1">
              <a:solidFill>
                <a:srgbClr val="D60124"/>
              </a:solidFill>
            </a:endParaRPr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976050"/>
            <a:ext cx="8520600" cy="26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D60124"/>
                </a:solidFill>
              </a:rPr>
              <a:t>A pulse is a beat that is regular. A rhythm is a pattern of sounds of different lengths!</a:t>
            </a:r>
            <a:endParaRPr b="1" sz="2000">
              <a:solidFill>
                <a:srgbClr val="D60124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D60124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Tempo is how fast or slow a pulse is.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47050" y="3540926"/>
            <a:ext cx="9296200" cy="1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b="23928" l="0" r="0" t="10424"/>
          <a:stretch/>
        </p:blipFill>
        <p:spPr>
          <a:xfrm>
            <a:off x="59950" y="4263850"/>
            <a:ext cx="1747599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5">
            <a:alphaModFix/>
          </a:blip>
          <a:srcRect b="37500" l="-4591" r="0" t="0"/>
          <a:stretch/>
        </p:blipFill>
        <p:spPr>
          <a:xfrm>
            <a:off x="7930619" y="4100500"/>
            <a:ext cx="1213375" cy="9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3459300" y="4428275"/>
            <a:ext cx="2225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EEFF41"/>
                </a:solidFill>
              </a:rPr>
              <a:t>A</a:t>
            </a:r>
            <a:r>
              <a:rPr b="1" lang="en-GB" sz="3100">
                <a:solidFill>
                  <a:srgbClr val="FFFFFF"/>
                </a:solidFill>
              </a:rPr>
              <a:t>C</a:t>
            </a:r>
            <a:r>
              <a:rPr b="1" lang="en-GB" sz="3100">
                <a:solidFill>
                  <a:srgbClr val="000000"/>
                </a:solidFill>
              </a:rPr>
              <a:t>HI</a:t>
            </a:r>
            <a:r>
              <a:rPr b="1" lang="en-GB" sz="3100"/>
              <a:t>EVED</a:t>
            </a:r>
            <a:endParaRPr b="1" sz="3100"/>
          </a:p>
        </p:txBody>
      </p:sp>
      <p:sp>
        <p:nvSpPr>
          <p:cNvPr id="96" name="Google Shape;96;p17"/>
          <p:cNvSpPr txBox="1"/>
          <p:nvPr>
            <p:ph type="title"/>
          </p:nvPr>
        </p:nvSpPr>
        <p:spPr>
          <a:xfrm>
            <a:off x="340750" y="215325"/>
            <a:ext cx="8520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D60124"/>
                </a:solidFill>
              </a:rPr>
              <a:t>Tempo</a:t>
            </a:r>
            <a:endParaRPr b="1">
              <a:solidFill>
                <a:srgbClr val="D60124"/>
              </a:solidFill>
            </a:endParaRPr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11700" y="976050"/>
            <a:ext cx="8520600" cy="26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</a:rPr>
              <a:t>Tempo</a:t>
            </a:r>
            <a:r>
              <a:rPr lang="en-GB" sz="2000">
                <a:solidFill>
                  <a:schemeClr val="dk1"/>
                </a:solidFill>
              </a:rPr>
              <a:t> is how </a:t>
            </a:r>
            <a:r>
              <a:rPr b="1" lang="en-GB" sz="2000">
                <a:solidFill>
                  <a:schemeClr val="dk1"/>
                </a:solidFill>
              </a:rPr>
              <a:t>fast</a:t>
            </a:r>
            <a:r>
              <a:rPr lang="en-GB" sz="2000">
                <a:solidFill>
                  <a:schemeClr val="dk1"/>
                </a:solidFill>
              </a:rPr>
              <a:t> or </a:t>
            </a:r>
            <a:r>
              <a:rPr b="1" lang="en-GB" sz="2000">
                <a:solidFill>
                  <a:schemeClr val="dk1"/>
                </a:solidFill>
              </a:rPr>
              <a:t>slow</a:t>
            </a:r>
            <a:r>
              <a:rPr lang="en-GB" sz="2000">
                <a:solidFill>
                  <a:schemeClr val="dk1"/>
                </a:solidFill>
              </a:rPr>
              <a:t> a </a:t>
            </a:r>
            <a:r>
              <a:rPr b="1" lang="en-GB" sz="2000">
                <a:solidFill>
                  <a:schemeClr val="dk1"/>
                </a:solidFill>
              </a:rPr>
              <a:t>beat</a:t>
            </a:r>
            <a:r>
              <a:rPr lang="en-GB" sz="2000">
                <a:solidFill>
                  <a:schemeClr val="dk1"/>
                </a:solidFill>
              </a:rPr>
              <a:t> is. Tempo is measured in </a:t>
            </a:r>
            <a:r>
              <a:rPr b="1" lang="en-GB" sz="2000">
                <a:solidFill>
                  <a:schemeClr val="dk1"/>
                </a:solidFill>
              </a:rPr>
              <a:t>beats per minute</a:t>
            </a:r>
            <a:r>
              <a:rPr lang="en-GB" sz="2000">
                <a:solidFill>
                  <a:schemeClr val="dk1"/>
                </a:solidFill>
              </a:rPr>
              <a:t> or </a:t>
            </a:r>
            <a:r>
              <a:rPr b="1" lang="en-GB" sz="2000">
                <a:solidFill>
                  <a:schemeClr val="dk1"/>
                </a:solidFill>
              </a:rPr>
              <a:t>BPM</a:t>
            </a:r>
            <a:r>
              <a:rPr lang="en-GB" sz="2000">
                <a:solidFill>
                  <a:schemeClr val="dk1"/>
                </a:solidFill>
              </a:rPr>
              <a:t> for short. BPM is how many </a:t>
            </a:r>
            <a:r>
              <a:rPr b="1" lang="en-GB" sz="2000">
                <a:solidFill>
                  <a:schemeClr val="dk1"/>
                </a:solidFill>
              </a:rPr>
              <a:t>beats fit within a minute</a:t>
            </a:r>
            <a:r>
              <a:rPr lang="en-GB" sz="2000">
                <a:solidFill>
                  <a:schemeClr val="dk1"/>
                </a:solidFill>
              </a:rPr>
              <a:t>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D60124"/>
                </a:solidFill>
              </a:rPr>
              <a:t>60 BPM </a:t>
            </a:r>
            <a:r>
              <a:rPr lang="en-GB" sz="2000">
                <a:solidFill>
                  <a:srgbClr val="D60124"/>
                </a:solidFill>
              </a:rPr>
              <a:t>means that there is </a:t>
            </a:r>
            <a:r>
              <a:rPr b="1" lang="en-GB" sz="2000">
                <a:solidFill>
                  <a:srgbClr val="D60124"/>
                </a:solidFill>
              </a:rPr>
              <a:t>one beat every second</a:t>
            </a:r>
            <a:r>
              <a:rPr lang="en-GB" sz="2000">
                <a:solidFill>
                  <a:srgbClr val="D60124"/>
                </a:solidFill>
              </a:rPr>
              <a:t>. This is because there are </a:t>
            </a:r>
            <a:r>
              <a:rPr b="1" lang="en-GB" sz="2000">
                <a:solidFill>
                  <a:srgbClr val="D60124"/>
                </a:solidFill>
              </a:rPr>
              <a:t>60 seconds in a minute</a:t>
            </a:r>
            <a:r>
              <a:rPr lang="en-GB" sz="2000">
                <a:solidFill>
                  <a:srgbClr val="D60124"/>
                </a:solidFill>
              </a:rPr>
              <a:t>.</a:t>
            </a:r>
            <a:endParaRPr sz="2000">
              <a:solidFill>
                <a:srgbClr val="D60124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D60124"/>
                </a:solidFill>
              </a:rPr>
              <a:t>120 bpm</a:t>
            </a:r>
            <a:r>
              <a:rPr lang="en-GB" sz="2000">
                <a:solidFill>
                  <a:srgbClr val="D60124"/>
                </a:solidFill>
              </a:rPr>
              <a:t> means there are </a:t>
            </a:r>
            <a:r>
              <a:rPr b="1" lang="en-GB" sz="2000">
                <a:solidFill>
                  <a:srgbClr val="D60124"/>
                </a:solidFill>
              </a:rPr>
              <a:t>2 beats per second!</a:t>
            </a:r>
            <a:endParaRPr b="1" sz="2000">
              <a:solidFill>
                <a:srgbClr val="D60124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47050" y="3540926"/>
            <a:ext cx="9296200" cy="1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 rotWithShape="1">
          <a:blip r:embed="rId4">
            <a:alphaModFix/>
          </a:blip>
          <a:srcRect b="23928" l="0" r="0" t="10424"/>
          <a:stretch/>
        </p:blipFill>
        <p:spPr>
          <a:xfrm>
            <a:off x="59950" y="4263850"/>
            <a:ext cx="1747599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 rotWithShape="1">
          <a:blip r:embed="rId5">
            <a:alphaModFix/>
          </a:blip>
          <a:srcRect b="37500" l="-4591" r="0" t="0"/>
          <a:stretch/>
        </p:blipFill>
        <p:spPr>
          <a:xfrm>
            <a:off x="7930619" y="4100500"/>
            <a:ext cx="1213375" cy="9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3459300" y="4428275"/>
            <a:ext cx="2225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EEFF41"/>
                </a:solidFill>
              </a:rPr>
              <a:t>A</a:t>
            </a:r>
            <a:r>
              <a:rPr b="1" lang="en-GB" sz="3100">
                <a:solidFill>
                  <a:srgbClr val="FFFFFF"/>
                </a:solidFill>
              </a:rPr>
              <a:t>C</a:t>
            </a:r>
            <a:r>
              <a:rPr b="1" lang="en-GB" sz="3100">
                <a:solidFill>
                  <a:srgbClr val="000000"/>
                </a:solidFill>
              </a:rPr>
              <a:t>HI</a:t>
            </a:r>
            <a:r>
              <a:rPr b="1" lang="en-GB" sz="3100"/>
              <a:t>EVED</a:t>
            </a:r>
            <a:endParaRPr b="1" sz="3100"/>
          </a:p>
        </p:txBody>
      </p:sp>
      <p:sp>
        <p:nvSpPr>
          <p:cNvPr id="106" name="Google Shape;106;p18"/>
          <p:cNvSpPr txBox="1"/>
          <p:nvPr>
            <p:ph type="title"/>
          </p:nvPr>
        </p:nvSpPr>
        <p:spPr>
          <a:xfrm>
            <a:off x="340750" y="215325"/>
            <a:ext cx="8520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D60124"/>
                </a:solidFill>
              </a:rPr>
              <a:t>The Music Show - Tempo</a:t>
            </a:r>
            <a:endParaRPr b="1">
              <a:solidFill>
                <a:srgbClr val="D60124"/>
              </a:solidFill>
            </a:endParaRPr>
          </a:p>
        </p:txBody>
      </p:sp>
      <p:pic>
        <p:nvPicPr>
          <p:cNvPr descr="The Music Show Presto Is Fast, Largo Is Slow" id="107" name="Google Shape;107;p18" title="The Music Show Presto Is Fast, Largo Is Slow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06775" y="877125"/>
            <a:ext cx="5730447" cy="32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47050" y="3540926"/>
            <a:ext cx="9296200" cy="1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4">
            <a:alphaModFix/>
          </a:blip>
          <a:srcRect b="23928" l="0" r="0" t="10424"/>
          <a:stretch/>
        </p:blipFill>
        <p:spPr>
          <a:xfrm>
            <a:off x="59950" y="4263850"/>
            <a:ext cx="1747599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5">
            <a:alphaModFix/>
          </a:blip>
          <a:srcRect b="37500" l="-4591" r="0" t="0"/>
          <a:stretch/>
        </p:blipFill>
        <p:spPr>
          <a:xfrm>
            <a:off x="7930619" y="4100500"/>
            <a:ext cx="1213375" cy="9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3459300" y="4428275"/>
            <a:ext cx="2225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EEFF41"/>
                </a:solidFill>
              </a:rPr>
              <a:t>A</a:t>
            </a:r>
            <a:r>
              <a:rPr b="1" lang="en-GB" sz="3100">
                <a:solidFill>
                  <a:srgbClr val="FFFFFF"/>
                </a:solidFill>
              </a:rPr>
              <a:t>C</a:t>
            </a:r>
            <a:r>
              <a:rPr b="1" lang="en-GB" sz="3100">
                <a:solidFill>
                  <a:srgbClr val="000000"/>
                </a:solidFill>
              </a:rPr>
              <a:t>HI</a:t>
            </a:r>
            <a:r>
              <a:rPr b="1" lang="en-GB" sz="3100"/>
              <a:t>EVED</a:t>
            </a:r>
            <a:endParaRPr b="1" sz="3100"/>
          </a:p>
        </p:txBody>
      </p:sp>
      <p:sp>
        <p:nvSpPr>
          <p:cNvPr id="116" name="Google Shape;116;p19"/>
          <p:cNvSpPr txBox="1"/>
          <p:nvPr>
            <p:ph type="title"/>
          </p:nvPr>
        </p:nvSpPr>
        <p:spPr>
          <a:xfrm>
            <a:off x="340750" y="215325"/>
            <a:ext cx="8520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D60124"/>
                </a:solidFill>
              </a:rPr>
              <a:t>Tempo</a:t>
            </a:r>
            <a:endParaRPr b="1">
              <a:solidFill>
                <a:srgbClr val="D60124"/>
              </a:solidFill>
            </a:endParaRPr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311700" y="976050"/>
            <a:ext cx="8520600" cy="26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In that video you heard </a:t>
            </a:r>
            <a:r>
              <a:rPr b="1" lang="en-GB" sz="2000">
                <a:solidFill>
                  <a:schemeClr val="dk1"/>
                </a:solidFill>
              </a:rPr>
              <a:t>3</a:t>
            </a:r>
            <a:r>
              <a:rPr lang="en-GB" sz="2000">
                <a:solidFill>
                  <a:schemeClr val="dk1"/>
                </a:solidFill>
              </a:rPr>
              <a:t> words. </a:t>
            </a:r>
            <a:r>
              <a:rPr b="1" lang="en-GB" sz="2000">
                <a:solidFill>
                  <a:schemeClr val="dk1"/>
                </a:solidFill>
              </a:rPr>
              <a:t>Presto</a:t>
            </a:r>
            <a:r>
              <a:rPr lang="en-GB" sz="2000">
                <a:solidFill>
                  <a:schemeClr val="dk1"/>
                </a:solidFill>
              </a:rPr>
              <a:t>: which means </a:t>
            </a:r>
            <a:r>
              <a:rPr b="1" lang="en-GB" sz="2000">
                <a:solidFill>
                  <a:schemeClr val="dk1"/>
                </a:solidFill>
              </a:rPr>
              <a:t>fast</a:t>
            </a:r>
            <a:r>
              <a:rPr lang="en-GB" sz="2000">
                <a:solidFill>
                  <a:schemeClr val="dk1"/>
                </a:solidFill>
              </a:rPr>
              <a:t>. </a:t>
            </a:r>
            <a:r>
              <a:rPr b="1" lang="en-GB" sz="2000">
                <a:solidFill>
                  <a:schemeClr val="dk1"/>
                </a:solidFill>
              </a:rPr>
              <a:t>Largo</a:t>
            </a:r>
            <a:r>
              <a:rPr lang="en-GB" sz="2000">
                <a:solidFill>
                  <a:schemeClr val="dk1"/>
                </a:solidFill>
              </a:rPr>
              <a:t>: which means </a:t>
            </a:r>
            <a:r>
              <a:rPr b="1" lang="en-GB" sz="2000">
                <a:solidFill>
                  <a:schemeClr val="dk1"/>
                </a:solidFill>
              </a:rPr>
              <a:t>slowly</a:t>
            </a:r>
            <a:r>
              <a:rPr lang="en-GB" sz="2000">
                <a:solidFill>
                  <a:schemeClr val="dk1"/>
                </a:solidFill>
              </a:rPr>
              <a:t>. What was the last one?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</a:rPr>
              <a:t>Moderato!</a:t>
            </a:r>
            <a:r>
              <a:rPr lang="en-GB" sz="2000">
                <a:solidFill>
                  <a:schemeClr val="dk1"/>
                </a:solidFill>
              </a:rPr>
              <a:t> Which means </a:t>
            </a:r>
            <a:r>
              <a:rPr b="1" lang="en-GB" sz="2000">
                <a:solidFill>
                  <a:schemeClr val="dk1"/>
                </a:solidFill>
              </a:rPr>
              <a:t>moderately</a:t>
            </a:r>
            <a:r>
              <a:rPr lang="en-GB" sz="2000">
                <a:solidFill>
                  <a:schemeClr val="dk1"/>
                </a:solidFill>
              </a:rPr>
              <a:t> or </a:t>
            </a:r>
            <a:r>
              <a:rPr b="1" lang="en-GB" sz="2000">
                <a:solidFill>
                  <a:schemeClr val="dk1"/>
                </a:solidFill>
              </a:rPr>
              <a:t>medium</a:t>
            </a:r>
            <a:r>
              <a:rPr lang="en-GB" sz="2000">
                <a:solidFill>
                  <a:schemeClr val="dk1"/>
                </a:solidFill>
              </a:rPr>
              <a:t>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D60124"/>
                </a:solidFill>
              </a:rPr>
              <a:t>Presto, moderato </a:t>
            </a:r>
            <a:r>
              <a:rPr lang="en-GB" sz="2000">
                <a:solidFill>
                  <a:srgbClr val="D60124"/>
                </a:solidFill>
              </a:rPr>
              <a:t>and</a:t>
            </a:r>
            <a:r>
              <a:rPr b="1" lang="en-GB" sz="2000">
                <a:solidFill>
                  <a:srgbClr val="D60124"/>
                </a:solidFill>
              </a:rPr>
              <a:t> largo</a:t>
            </a:r>
            <a:r>
              <a:rPr lang="en-GB" sz="2000">
                <a:solidFill>
                  <a:srgbClr val="D60124"/>
                </a:solidFill>
              </a:rPr>
              <a:t> are all </a:t>
            </a:r>
            <a:r>
              <a:rPr b="1" lang="en-GB" sz="2000">
                <a:solidFill>
                  <a:srgbClr val="D60124"/>
                </a:solidFill>
              </a:rPr>
              <a:t>italian</a:t>
            </a:r>
            <a:r>
              <a:rPr lang="en-GB" sz="2000">
                <a:solidFill>
                  <a:srgbClr val="D60124"/>
                </a:solidFill>
              </a:rPr>
              <a:t> words, this is because modern music notation was invented by an italian monk, </a:t>
            </a:r>
            <a:r>
              <a:rPr b="1" lang="en-GB" sz="2000">
                <a:solidFill>
                  <a:srgbClr val="D60124"/>
                </a:solidFill>
              </a:rPr>
              <a:t>Guido D’Arrezzo</a:t>
            </a:r>
            <a:r>
              <a:rPr lang="en-GB" sz="2000">
                <a:solidFill>
                  <a:srgbClr val="D60124"/>
                </a:solidFill>
              </a:rPr>
              <a:t>, over </a:t>
            </a:r>
            <a:r>
              <a:rPr b="1" lang="en-GB" sz="2000">
                <a:solidFill>
                  <a:srgbClr val="D60124"/>
                </a:solidFill>
              </a:rPr>
              <a:t>800</a:t>
            </a:r>
            <a:r>
              <a:rPr lang="en-GB" sz="2000">
                <a:solidFill>
                  <a:srgbClr val="D60124"/>
                </a:solidFill>
              </a:rPr>
              <a:t> years ago!</a:t>
            </a:r>
            <a:endParaRPr sz="2000">
              <a:solidFill>
                <a:srgbClr val="D60124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47050" y="3540926"/>
            <a:ext cx="9296200" cy="1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4">
            <a:alphaModFix/>
          </a:blip>
          <a:srcRect b="23928" l="0" r="0" t="10424"/>
          <a:stretch/>
        </p:blipFill>
        <p:spPr>
          <a:xfrm>
            <a:off x="59950" y="4263850"/>
            <a:ext cx="1747599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5">
            <a:alphaModFix/>
          </a:blip>
          <a:srcRect b="37500" l="-4591" r="0" t="0"/>
          <a:stretch/>
        </p:blipFill>
        <p:spPr>
          <a:xfrm>
            <a:off x="7930619" y="4100500"/>
            <a:ext cx="1213375" cy="9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3459300" y="4428275"/>
            <a:ext cx="2225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EEFF41"/>
                </a:solidFill>
              </a:rPr>
              <a:t>A</a:t>
            </a:r>
            <a:r>
              <a:rPr b="1" lang="en-GB" sz="3100">
                <a:solidFill>
                  <a:srgbClr val="FFFFFF"/>
                </a:solidFill>
              </a:rPr>
              <a:t>C</a:t>
            </a:r>
            <a:r>
              <a:rPr b="1" lang="en-GB" sz="3100">
                <a:solidFill>
                  <a:srgbClr val="000000"/>
                </a:solidFill>
              </a:rPr>
              <a:t>HI</a:t>
            </a:r>
            <a:r>
              <a:rPr b="1" lang="en-GB" sz="3100"/>
              <a:t>EVED</a:t>
            </a:r>
            <a:endParaRPr b="1" sz="3100"/>
          </a:p>
        </p:txBody>
      </p:sp>
      <p:sp>
        <p:nvSpPr>
          <p:cNvPr id="126" name="Google Shape;126;p20"/>
          <p:cNvSpPr txBox="1"/>
          <p:nvPr>
            <p:ph type="title"/>
          </p:nvPr>
        </p:nvSpPr>
        <p:spPr>
          <a:xfrm>
            <a:off x="340750" y="215325"/>
            <a:ext cx="8520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D60124"/>
                </a:solidFill>
              </a:rPr>
              <a:t>Clap along with the pulse of the songs!</a:t>
            </a:r>
            <a:endParaRPr b="1">
              <a:solidFill>
                <a:srgbClr val="D60124"/>
              </a:solidFill>
            </a:endParaRPr>
          </a:p>
        </p:txBody>
      </p:sp>
      <p:pic>
        <p:nvPicPr>
          <p:cNvPr descr="In a world of anthropomorphic animals, in the happy little town of Calatonia, theater owner koala Buster Moon tells his cowardly and wealthy friend Eddie that he will host a singing competition with a prize of $1,000, to promote his theatre following financial problems brought up by grumpy and selfish bank representative llama Judith. A mishap involving the glass eye of Buster's assistant, elderly iguana Miss Crawly, leads to two extra zeroes being applied to the flyer's computer document, mistakenly saying the prize is $100,000. The misprinted flyers are then blown out the window into the street by a desk fan.&#10;&#10;Animals from all around the city gather for auditions. Those selected include: excitable and enthusiastic housewife and mother of 25 piglets Rosita; cheerful and wild punk-rock porcupine Ash; worrisome and dreamy mobster's son gorilla Johnny; and selfish and bitter street musician mouse Mike. Shy and soft-spoken teenage elephant Meena fails her audition out of stage fright, while Ash's no-nonsense boyfriend Lance is dismissed from the contest. Rosita is paired with another contestant, an exuberant and energetic pig named Gunter, the most positive animal in Calatonia, for a dance routine. Although Buster discovers the flyers show a prize of $100,000 (money he does not have), he remains optimistic. Buster convinces Eddie to arrange a visit with Eddie's short-tempered grandmother, former opera singer and theater actress Nana Noodleman, to persuade her to sponsor the prize money. She is hesitant to contribute, but agrees to see a private screening of the show..." id="127" name="Google Shape;127;p20" title="Sing (2016)  -  Auditions Scene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06775" y="877125"/>
            <a:ext cx="5730438" cy="32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47050" y="3540926"/>
            <a:ext cx="9296200" cy="1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 rotWithShape="1">
          <a:blip r:embed="rId4">
            <a:alphaModFix/>
          </a:blip>
          <a:srcRect b="23928" l="0" r="0" t="10424"/>
          <a:stretch/>
        </p:blipFill>
        <p:spPr>
          <a:xfrm>
            <a:off x="59950" y="4263850"/>
            <a:ext cx="1747599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 rotWithShape="1">
          <a:blip r:embed="rId5">
            <a:alphaModFix/>
          </a:blip>
          <a:srcRect b="37500" l="-4591" r="0" t="0"/>
          <a:stretch/>
        </p:blipFill>
        <p:spPr>
          <a:xfrm>
            <a:off x="7930619" y="4100500"/>
            <a:ext cx="1213375" cy="9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3459300" y="4428275"/>
            <a:ext cx="2225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EEFF41"/>
                </a:solidFill>
              </a:rPr>
              <a:t>A</a:t>
            </a:r>
            <a:r>
              <a:rPr b="1" lang="en-GB" sz="3100">
                <a:solidFill>
                  <a:srgbClr val="FFFFFF"/>
                </a:solidFill>
              </a:rPr>
              <a:t>C</a:t>
            </a:r>
            <a:r>
              <a:rPr b="1" lang="en-GB" sz="3100">
                <a:solidFill>
                  <a:srgbClr val="000000"/>
                </a:solidFill>
              </a:rPr>
              <a:t>HI</a:t>
            </a:r>
            <a:r>
              <a:rPr b="1" lang="en-GB" sz="3100"/>
              <a:t>EVED</a:t>
            </a:r>
            <a:endParaRPr b="1" sz="3100"/>
          </a:p>
        </p:txBody>
      </p:sp>
      <p:sp>
        <p:nvSpPr>
          <p:cNvPr id="136" name="Google Shape;136;p21"/>
          <p:cNvSpPr txBox="1"/>
          <p:nvPr>
            <p:ph type="title"/>
          </p:nvPr>
        </p:nvSpPr>
        <p:spPr>
          <a:xfrm>
            <a:off x="340750" y="215325"/>
            <a:ext cx="8520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D60124"/>
                </a:solidFill>
              </a:rPr>
              <a:t>You may have noticed</a:t>
            </a:r>
            <a:endParaRPr b="1">
              <a:solidFill>
                <a:srgbClr val="D60124"/>
              </a:solidFill>
            </a:endParaRPr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311700" y="976050"/>
            <a:ext cx="8520600" cy="26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You may have noticed that the songs in that video changed in tempo quite a lot.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A songs tempo can drastically change how a song </a:t>
            </a:r>
            <a:r>
              <a:rPr b="1" lang="en-GB" sz="2000">
                <a:solidFill>
                  <a:schemeClr val="dk1"/>
                </a:solidFill>
              </a:rPr>
              <a:t>feels</a:t>
            </a:r>
            <a:r>
              <a:rPr lang="en-GB" sz="2000">
                <a:solidFill>
                  <a:schemeClr val="dk1"/>
                </a:solidFill>
              </a:rPr>
              <a:t>. </a:t>
            </a:r>
            <a:r>
              <a:rPr b="1" lang="en-GB" sz="2000">
                <a:solidFill>
                  <a:schemeClr val="dk1"/>
                </a:solidFill>
              </a:rPr>
              <a:t>Fast</a:t>
            </a:r>
            <a:r>
              <a:rPr lang="en-GB" sz="2000">
                <a:solidFill>
                  <a:schemeClr val="dk1"/>
                </a:solidFill>
              </a:rPr>
              <a:t> tempos may make the song sound </a:t>
            </a:r>
            <a:r>
              <a:rPr b="1" lang="en-GB" sz="2000">
                <a:solidFill>
                  <a:schemeClr val="dk1"/>
                </a:solidFill>
              </a:rPr>
              <a:t>happier, energetic </a:t>
            </a:r>
            <a:r>
              <a:rPr lang="en-GB" sz="2000">
                <a:solidFill>
                  <a:schemeClr val="dk1"/>
                </a:solidFill>
              </a:rPr>
              <a:t>or</a:t>
            </a:r>
            <a:r>
              <a:rPr b="1" lang="en-GB" sz="2000">
                <a:solidFill>
                  <a:schemeClr val="dk1"/>
                </a:solidFill>
              </a:rPr>
              <a:t> exciting.</a:t>
            </a:r>
            <a:r>
              <a:rPr lang="en-GB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D60124"/>
                </a:solidFill>
              </a:rPr>
              <a:t>How might a slow tempo song make you feel?</a:t>
            </a:r>
            <a:endParaRPr b="1" sz="2000">
              <a:solidFill>
                <a:srgbClr val="D60124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