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DDB2144-13D3-4B41-ABE9-3F160094CD0D}">
  <a:tblStyle styleId="{ADDB2144-13D3-4B41-ABE9-3F160094CD0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c3317a92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c3317a92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c4d6075240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c4d6075240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c4d6075240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c4d6075240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c3317a92ed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c3317a92e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c3317a92ed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c3317a92ed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c3317a92ed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c3317a92ed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Don’t clap back is a listening game. similar to ‘Simon Says’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The leader will clap patterns and the class is to repeat those rhythms back to the leader.</a:t>
            </a:r>
            <a:endParaRPr/>
          </a:p>
          <a:p>
            <a:pPr indent="0" lvl="0" marL="0" rtl="0" algn="l">
              <a:spcBef>
                <a:spcPts val="0"/>
              </a:spcBef>
              <a:spcAft>
                <a:spcPts val="0"/>
              </a:spcAft>
              <a:buClr>
                <a:schemeClr val="dk1"/>
              </a:buClr>
              <a:buSzPts val="1100"/>
              <a:buFont typeface="Arial"/>
              <a:buNone/>
            </a:pPr>
            <a:r>
              <a:rPr lang="en-GB"/>
              <a:t>there are a few rhythms that the class SHOULD NOT clap back, the first one is:</a:t>
            </a:r>
            <a:endParaRPr/>
          </a:p>
          <a:p>
            <a:pPr indent="0" lvl="0" marL="0" rtl="0" algn="l">
              <a:spcBef>
                <a:spcPts val="0"/>
              </a:spcBef>
              <a:spcAft>
                <a:spcPts val="0"/>
              </a:spcAft>
              <a:buClr>
                <a:schemeClr val="dk1"/>
              </a:buClr>
              <a:buSzPts val="1100"/>
              <a:buFont typeface="Arial"/>
              <a:buNone/>
            </a:pPr>
            <a:r>
              <a:rPr lang="en-GB"/>
              <a:t>dont. clap. this one back. - - … (long, long, short short short.)</a:t>
            </a:r>
            <a:endParaRPr/>
          </a:p>
          <a:p>
            <a:pPr indent="0" lvl="0" marL="0" rtl="0" algn="l">
              <a:spcBef>
                <a:spcPts val="0"/>
              </a:spcBef>
              <a:spcAft>
                <a:spcPts val="0"/>
              </a:spcAft>
              <a:buClr>
                <a:schemeClr val="dk1"/>
              </a:buClr>
              <a:buSzPts val="1100"/>
              <a:buFont typeface="Arial"/>
              <a:buNone/>
            </a:pPr>
            <a:r>
              <a:rPr lang="en-GB"/>
              <a:t>anyone who claps this pattern is out of the game and needs to sit down.</a:t>
            </a:r>
            <a:endParaRPr/>
          </a:p>
          <a:p>
            <a:pPr indent="0" lvl="0" marL="0" rtl="0" algn="l">
              <a:spcBef>
                <a:spcPts val="0"/>
              </a:spcBef>
              <a:spcAft>
                <a:spcPts val="0"/>
              </a:spcAft>
              <a:buClr>
                <a:schemeClr val="dk1"/>
              </a:buClr>
              <a:buSzPts val="1100"/>
              <a:buFont typeface="Arial"/>
              <a:buNone/>
            </a:pPr>
            <a:r>
              <a:rPr lang="en-GB"/>
              <a:t>the winner is the last one standing.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as the game goes on speed up the patterns or you can try and trick the students.</a:t>
            </a:r>
            <a:endParaRPr/>
          </a:p>
          <a:p>
            <a:pPr indent="0" lvl="0" marL="0" rtl="0" algn="l">
              <a:spcBef>
                <a:spcPts val="0"/>
              </a:spcBef>
              <a:spcAft>
                <a:spcPts val="0"/>
              </a:spcAft>
              <a:buClr>
                <a:schemeClr val="dk1"/>
              </a:buClr>
              <a:buSzPts val="1100"/>
              <a:buFont typeface="Arial"/>
              <a:buNone/>
            </a:pPr>
            <a:r>
              <a:rPr lang="en-GB"/>
              <a:t>there additional rhythms you can add to make the game harder.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dont clap back - - - (long long long)</a:t>
            </a:r>
            <a:endParaRPr/>
          </a:p>
          <a:p>
            <a:pPr indent="0" lvl="0" marL="0" rtl="0" algn="l">
              <a:spcBef>
                <a:spcPts val="0"/>
              </a:spcBef>
              <a:spcAft>
                <a:spcPts val="0"/>
              </a:spcAft>
              <a:buClr>
                <a:schemeClr val="dk1"/>
              </a:buClr>
              <a:buSzPts val="1100"/>
              <a:buFont typeface="Arial"/>
              <a:buNone/>
            </a:pPr>
            <a:r>
              <a:rPr lang="en-GB"/>
              <a:t>and </a:t>
            </a:r>
            <a:endParaRPr/>
          </a:p>
          <a:p>
            <a:pPr indent="0" lvl="0" marL="0" rtl="0" algn="l">
              <a:spcBef>
                <a:spcPts val="0"/>
              </a:spcBef>
              <a:spcAft>
                <a:spcPts val="0"/>
              </a:spcAft>
              <a:buClr>
                <a:schemeClr val="dk1"/>
              </a:buClr>
              <a:buSzPts val="1100"/>
              <a:buFont typeface="Arial"/>
              <a:buNone/>
            </a:pPr>
            <a:r>
              <a:rPr lang="en-GB"/>
              <a:t>Dont clap this back - - - - (long long long long)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both of these patterns can be clapped at any speed which makes them more difficult to recognise.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c3317a92e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c3317a92e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c4d607524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c4d607524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quaver (like the crisp) last for half a beat.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crotchet lasts for 1 beat.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minim lasts for 2 beats.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semibreve lasts for 4 beats.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Each note DOUBLES in value.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can fit 2 quavers in 1 crotchet. 2 crotchets in 1 minim. 2 minims in 1 semibreve.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9ed320a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9ed320a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c4d607524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c4d607524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4d60752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c4d60752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c4d6075240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c4d6075240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c4d6075240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c4d6075240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c4d6075240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c4d6075240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2.png"/><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1.png"/><Relationship Id="rId5" Type="http://schemas.openxmlformats.org/officeDocument/2006/relationships/image" Target="../media/image13.png"/><Relationship Id="rId6" Type="http://schemas.openxmlformats.org/officeDocument/2006/relationships/hyperlink" Target="http://www.youtube.com/watch?v=3rMrtek5lhM" TargetMode="External"/><Relationship Id="rId7" Type="http://schemas.openxmlformats.org/officeDocument/2006/relationships/image" Target="../media/image10.jp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968251" y="778125"/>
            <a:ext cx="7893600" cy="2052600"/>
          </a:xfrm>
          <a:prstGeom prst="rect">
            <a:avLst/>
          </a:prstGeom>
        </p:spPr>
        <p:txBody>
          <a:bodyPr anchorCtr="0" anchor="b" bIns="91425" lIns="91425" spcFirstLastPara="1" rIns="91425" wrap="square" tIns="91425">
            <a:normAutofit/>
          </a:bodyPr>
          <a:lstStyle/>
          <a:p>
            <a:pPr indent="0" lvl="0" marL="0" rtl="0" algn="ctr">
              <a:lnSpc>
                <a:spcPct val="80000"/>
              </a:lnSpc>
              <a:spcBef>
                <a:spcPts val="0"/>
              </a:spcBef>
              <a:spcAft>
                <a:spcPts val="0"/>
              </a:spcAft>
              <a:buNone/>
            </a:pPr>
            <a:r>
              <a:rPr lang="en-GB" sz="4500"/>
              <a:t>Applying Notation</a:t>
            </a:r>
            <a:endParaRPr sz="4500"/>
          </a:p>
        </p:txBody>
      </p:sp>
      <p:pic>
        <p:nvPicPr>
          <p:cNvPr id="55" name="Google Shape;55;p13"/>
          <p:cNvPicPr preferRelativeResize="0"/>
          <p:nvPr/>
        </p:nvPicPr>
        <p:blipFill rotWithShape="1">
          <a:blip r:embed="rId3">
            <a:alphaModFix/>
          </a:blip>
          <a:srcRect b="18847" l="0" r="0" t="17949"/>
          <a:stretch/>
        </p:blipFill>
        <p:spPr>
          <a:xfrm>
            <a:off x="3317750" y="560925"/>
            <a:ext cx="3194624" cy="1346750"/>
          </a:xfrm>
          <a:prstGeom prst="rect">
            <a:avLst/>
          </a:prstGeom>
          <a:noFill/>
          <a:ln>
            <a:noFill/>
          </a:ln>
        </p:spPr>
      </p:pic>
      <p:pic>
        <p:nvPicPr>
          <p:cNvPr id="56" name="Google Shape;56;p13"/>
          <p:cNvPicPr preferRelativeResize="0"/>
          <p:nvPr/>
        </p:nvPicPr>
        <p:blipFill rotWithShape="1">
          <a:blip r:embed="rId4">
            <a:alphaModFix/>
          </a:blip>
          <a:srcRect b="0" l="0" r="45872" t="0"/>
          <a:stretch/>
        </p:blipFill>
        <p:spPr>
          <a:xfrm>
            <a:off x="-152401" y="0"/>
            <a:ext cx="3937750" cy="5143499"/>
          </a:xfrm>
          <a:prstGeom prst="rect">
            <a:avLst/>
          </a:prstGeom>
          <a:noFill/>
          <a:ln>
            <a:noFill/>
          </a:ln>
        </p:spPr>
      </p:pic>
      <p:pic>
        <p:nvPicPr>
          <p:cNvPr id="57" name="Google Shape;57;p13"/>
          <p:cNvPicPr preferRelativeResize="0"/>
          <p:nvPr/>
        </p:nvPicPr>
        <p:blipFill rotWithShape="1">
          <a:blip r:embed="rId5">
            <a:alphaModFix/>
          </a:blip>
          <a:srcRect b="38279" l="0" r="0" t="0"/>
          <a:stretch/>
        </p:blipFill>
        <p:spPr>
          <a:xfrm>
            <a:off x="6738450" y="3041695"/>
            <a:ext cx="2275826" cy="1872881"/>
          </a:xfrm>
          <a:prstGeom prst="rect">
            <a:avLst/>
          </a:prstGeom>
          <a:noFill/>
          <a:ln>
            <a:noFill/>
          </a:ln>
        </p:spPr>
      </p:pic>
      <p:sp>
        <p:nvSpPr>
          <p:cNvPr id="58" name="Google Shape;58;p13"/>
          <p:cNvSpPr txBox="1"/>
          <p:nvPr/>
        </p:nvSpPr>
        <p:spPr>
          <a:xfrm>
            <a:off x="654750" y="312367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80000"/>
              </a:lnSpc>
              <a:spcBef>
                <a:spcPts val="0"/>
              </a:spcBef>
              <a:spcAft>
                <a:spcPts val="0"/>
              </a:spcAft>
              <a:buNone/>
            </a:pPr>
            <a:r>
              <a:rPr i="1" lang="en-GB" sz="1979">
                <a:solidFill>
                  <a:srgbClr val="D60124"/>
                </a:solidFill>
              </a:rPr>
              <a:t>A topic from Thespian Progression Level 2 - </a:t>
            </a:r>
            <a:r>
              <a:rPr b="1" i="1" lang="en-GB" sz="1979">
                <a:solidFill>
                  <a:srgbClr val="D60124"/>
                </a:solidFill>
              </a:rPr>
              <a:t>C </a:t>
            </a:r>
            <a:endParaRPr b="1" i="1" sz="1979">
              <a:solidFill>
                <a:srgbClr val="D6012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2700"/>
                                        <p:tgtEl>
                                          <p:spTgt spid="56"/>
                                        </p:tgtEl>
                                      </p:cBhvr>
                                    </p:animEffect>
                                  </p:childTnLst>
                                </p:cTn>
                              </p:par>
                              <p:par>
                                <p:cTn fill="hold" nodeType="withEffect" presetClass="entr" presetID="2" presetSubtype="1">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2"/>
          <p:cNvPicPr preferRelativeResize="0"/>
          <p:nvPr/>
        </p:nvPicPr>
        <p:blipFill rotWithShape="1">
          <a:blip r:embed="rId3">
            <a:alphaModFix/>
          </a:blip>
          <a:srcRect b="0" l="0" r="0" t="66879"/>
          <a:stretch/>
        </p:blipFill>
        <p:spPr>
          <a:xfrm>
            <a:off x="-47050" y="3540926"/>
            <a:ext cx="9296200" cy="1602575"/>
          </a:xfrm>
          <a:prstGeom prst="rect">
            <a:avLst/>
          </a:prstGeom>
          <a:noFill/>
          <a:ln>
            <a:noFill/>
          </a:ln>
        </p:spPr>
      </p:pic>
      <p:pic>
        <p:nvPicPr>
          <p:cNvPr id="170" name="Google Shape;170;p22"/>
          <p:cNvPicPr preferRelativeResize="0"/>
          <p:nvPr/>
        </p:nvPicPr>
        <p:blipFill rotWithShape="1">
          <a:blip r:embed="rId4">
            <a:alphaModFix/>
          </a:blip>
          <a:srcRect b="23928" l="0" r="0" t="10424"/>
          <a:stretch/>
        </p:blipFill>
        <p:spPr>
          <a:xfrm>
            <a:off x="59950" y="4263850"/>
            <a:ext cx="1747599" cy="765175"/>
          </a:xfrm>
          <a:prstGeom prst="rect">
            <a:avLst/>
          </a:prstGeom>
          <a:noFill/>
          <a:ln>
            <a:noFill/>
          </a:ln>
        </p:spPr>
      </p:pic>
      <p:pic>
        <p:nvPicPr>
          <p:cNvPr id="171" name="Google Shape;171;p22"/>
          <p:cNvPicPr preferRelativeResize="0"/>
          <p:nvPr/>
        </p:nvPicPr>
        <p:blipFill rotWithShape="1">
          <a:blip r:embed="rId5">
            <a:alphaModFix/>
          </a:blip>
          <a:srcRect b="37500" l="-4591" r="0" t="0"/>
          <a:stretch/>
        </p:blipFill>
        <p:spPr>
          <a:xfrm>
            <a:off x="7930619" y="4100500"/>
            <a:ext cx="1213375" cy="966702"/>
          </a:xfrm>
          <a:prstGeom prst="rect">
            <a:avLst/>
          </a:prstGeom>
          <a:noFill/>
          <a:ln>
            <a:noFill/>
          </a:ln>
        </p:spPr>
      </p:pic>
      <p:sp>
        <p:nvSpPr>
          <p:cNvPr id="172" name="Google Shape;172;p22"/>
          <p:cNvSpPr txBox="1"/>
          <p:nvPr/>
        </p:nvSpPr>
        <p:spPr>
          <a:xfrm>
            <a:off x="3459300" y="4428275"/>
            <a:ext cx="22254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100">
                <a:solidFill>
                  <a:srgbClr val="EEFF41"/>
                </a:solidFill>
              </a:rPr>
              <a:t>A</a:t>
            </a:r>
            <a:r>
              <a:rPr b="1" lang="en-GB" sz="3100">
                <a:solidFill>
                  <a:srgbClr val="FFFFFF"/>
                </a:solidFill>
              </a:rPr>
              <a:t>C</a:t>
            </a:r>
            <a:r>
              <a:rPr b="1" lang="en-GB" sz="3100">
                <a:solidFill>
                  <a:srgbClr val="000000"/>
                </a:solidFill>
              </a:rPr>
              <a:t>HI</a:t>
            </a:r>
            <a:r>
              <a:rPr b="1" lang="en-GB" sz="3100"/>
              <a:t>EVED</a:t>
            </a:r>
            <a:endParaRPr b="1" sz="3100"/>
          </a:p>
        </p:txBody>
      </p:sp>
      <p:sp>
        <p:nvSpPr>
          <p:cNvPr id="173" name="Google Shape;173;p22"/>
          <p:cNvSpPr txBox="1"/>
          <p:nvPr>
            <p:ph type="title"/>
          </p:nvPr>
        </p:nvSpPr>
        <p:spPr>
          <a:xfrm>
            <a:off x="340750" y="215325"/>
            <a:ext cx="8520600" cy="66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D60124"/>
                </a:solidFill>
              </a:rPr>
              <a:t>Now the lyrics of your songs are mapped out</a:t>
            </a:r>
            <a:endParaRPr b="1">
              <a:solidFill>
                <a:srgbClr val="D60124"/>
              </a:solidFill>
            </a:endParaRPr>
          </a:p>
        </p:txBody>
      </p:sp>
      <p:sp>
        <p:nvSpPr>
          <p:cNvPr id="174" name="Google Shape;174;p22"/>
          <p:cNvSpPr txBox="1"/>
          <p:nvPr>
            <p:ph idx="1" type="body"/>
          </p:nvPr>
        </p:nvSpPr>
        <p:spPr>
          <a:xfrm>
            <a:off x="311700" y="976050"/>
            <a:ext cx="8520600" cy="31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dk1"/>
                </a:solidFill>
              </a:rPr>
              <a:t>Let’s have a go at adding some percussion instruments to the song!</a:t>
            </a:r>
            <a:endParaRPr sz="2000">
              <a:solidFill>
                <a:schemeClr val="dk1"/>
              </a:solidFill>
            </a:endParaRPr>
          </a:p>
          <a:p>
            <a:pPr indent="0" lvl="0" marL="0" rtl="0" algn="l">
              <a:spcBef>
                <a:spcPts val="1200"/>
              </a:spcBef>
              <a:spcAft>
                <a:spcPts val="0"/>
              </a:spcAft>
              <a:buNone/>
            </a:pPr>
            <a:r>
              <a:rPr lang="en-GB" sz="2000">
                <a:solidFill>
                  <a:schemeClr val="dk1"/>
                </a:solidFill>
              </a:rPr>
              <a:t>Each of you will need to create your own rhythms, you will need to repeat this pattern all the way through your song, mark them out in the top section of your rhythm sheet. </a:t>
            </a:r>
            <a:endParaRPr sz="2000">
              <a:solidFill>
                <a:schemeClr val="dk1"/>
              </a:solidFill>
            </a:endParaRPr>
          </a:p>
          <a:p>
            <a:pPr indent="0" lvl="0" marL="0" rtl="0" algn="l">
              <a:spcBef>
                <a:spcPts val="1200"/>
              </a:spcBef>
              <a:spcAft>
                <a:spcPts val="0"/>
              </a:spcAft>
              <a:buNone/>
            </a:pPr>
            <a:r>
              <a:rPr lang="en-GB" sz="2000">
                <a:solidFill>
                  <a:schemeClr val="dk1"/>
                </a:solidFill>
              </a:rPr>
              <a:t>For each verse someone will need to keep a steady pulse, decide who will keep the pulse first, second then third.</a:t>
            </a:r>
            <a:endParaRPr sz="20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3"/>
          <p:cNvPicPr preferRelativeResize="0"/>
          <p:nvPr/>
        </p:nvPicPr>
        <p:blipFill rotWithShape="1">
          <a:blip r:embed="rId3">
            <a:alphaModFix/>
          </a:blip>
          <a:srcRect b="38279" l="0" r="0" t="0"/>
          <a:stretch/>
        </p:blipFill>
        <p:spPr>
          <a:xfrm>
            <a:off x="6738450" y="3041695"/>
            <a:ext cx="2275826" cy="1872881"/>
          </a:xfrm>
          <a:prstGeom prst="rect">
            <a:avLst/>
          </a:prstGeom>
          <a:noFill/>
          <a:ln>
            <a:noFill/>
          </a:ln>
        </p:spPr>
      </p:pic>
      <p:sp>
        <p:nvSpPr>
          <p:cNvPr id="180" name="Google Shape;180;p23"/>
          <p:cNvSpPr txBox="1"/>
          <p:nvPr>
            <p:ph type="ctrTitle"/>
          </p:nvPr>
        </p:nvSpPr>
        <p:spPr>
          <a:xfrm>
            <a:off x="968250" y="476575"/>
            <a:ext cx="7893600" cy="3489600"/>
          </a:xfrm>
          <a:prstGeom prst="rect">
            <a:avLst/>
          </a:prstGeom>
        </p:spPr>
        <p:txBody>
          <a:bodyPr anchorCtr="0" anchor="ctr" bIns="91425" lIns="91425" spcFirstLastPara="1" rIns="91425" wrap="square" tIns="91425">
            <a:normAutofit/>
          </a:bodyPr>
          <a:lstStyle/>
          <a:p>
            <a:pPr indent="0" lvl="0" marL="0" rtl="0" algn="ctr">
              <a:lnSpc>
                <a:spcPct val="80000"/>
              </a:lnSpc>
              <a:spcBef>
                <a:spcPts val="0"/>
              </a:spcBef>
              <a:spcAft>
                <a:spcPts val="0"/>
              </a:spcAft>
              <a:buNone/>
            </a:pPr>
            <a:r>
              <a:rPr b="1" lang="en-GB" sz="4500">
                <a:solidFill>
                  <a:srgbClr val="D60124"/>
                </a:solidFill>
              </a:rPr>
              <a:t>Get ready!</a:t>
            </a:r>
            <a:endParaRPr b="1" sz="4500">
              <a:solidFill>
                <a:srgbClr val="D60124"/>
              </a:solidFill>
            </a:endParaRPr>
          </a:p>
          <a:p>
            <a:pPr indent="0" lvl="0" marL="0" rtl="0" algn="ctr">
              <a:lnSpc>
                <a:spcPct val="80000"/>
              </a:lnSpc>
              <a:spcBef>
                <a:spcPts val="0"/>
              </a:spcBef>
              <a:spcAft>
                <a:spcPts val="0"/>
              </a:spcAft>
              <a:buNone/>
            </a:pPr>
            <a:r>
              <a:rPr b="1" lang="en-GB" sz="4500"/>
              <a:t>We will go around</a:t>
            </a:r>
            <a:endParaRPr b="1" sz="4500"/>
          </a:p>
          <a:p>
            <a:pPr indent="0" lvl="0" marL="0" rtl="0" algn="ctr">
              <a:lnSpc>
                <a:spcPct val="80000"/>
              </a:lnSpc>
              <a:spcBef>
                <a:spcPts val="0"/>
              </a:spcBef>
              <a:spcAft>
                <a:spcPts val="0"/>
              </a:spcAft>
              <a:buNone/>
            </a:pPr>
            <a:r>
              <a:rPr b="1" lang="en-GB" sz="4500"/>
              <a:t>the room and listen </a:t>
            </a:r>
            <a:endParaRPr b="1" sz="4500"/>
          </a:p>
          <a:p>
            <a:pPr indent="0" lvl="0" marL="0" rtl="0" algn="ctr">
              <a:lnSpc>
                <a:spcPct val="80000"/>
              </a:lnSpc>
              <a:spcBef>
                <a:spcPts val="0"/>
              </a:spcBef>
              <a:spcAft>
                <a:spcPts val="0"/>
              </a:spcAft>
              <a:buNone/>
            </a:pPr>
            <a:r>
              <a:rPr b="1" lang="en-GB" sz="4500"/>
              <a:t>to your songs</a:t>
            </a:r>
            <a:r>
              <a:rPr b="1" lang="en-GB" sz="4500"/>
              <a:t>!</a:t>
            </a:r>
            <a:endParaRPr b="1" sz="4500"/>
          </a:p>
        </p:txBody>
      </p:sp>
      <p:pic>
        <p:nvPicPr>
          <p:cNvPr id="181" name="Google Shape;181;p23"/>
          <p:cNvPicPr preferRelativeResize="0"/>
          <p:nvPr/>
        </p:nvPicPr>
        <p:blipFill rotWithShape="1">
          <a:blip r:embed="rId4">
            <a:alphaModFix/>
          </a:blip>
          <a:srcRect b="0" l="0" r="45872" t="0"/>
          <a:stretch/>
        </p:blipFill>
        <p:spPr>
          <a:xfrm>
            <a:off x="-152401" y="0"/>
            <a:ext cx="3937750" cy="5143499"/>
          </a:xfrm>
          <a:prstGeom prst="rect">
            <a:avLst/>
          </a:prstGeom>
          <a:noFill/>
          <a:ln>
            <a:noFill/>
          </a:ln>
        </p:spPr>
      </p:pic>
      <p:sp>
        <p:nvSpPr>
          <p:cNvPr id="182" name="Google Shape;182;p23"/>
          <p:cNvSpPr txBox="1"/>
          <p:nvPr/>
        </p:nvSpPr>
        <p:spPr>
          <a:xfrm>
            <a:off x="654738" y="33309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80000"/>
              </a:lnSpc>
              <a:spcBef>
                <a:spcPts val="0"/>
              </a:spcBef>
              <a:spcAft>
                <a:spcPts val="0"/>
              </a:spcAft>
              <a:buNone/>
            </a:pPr>
            <a:r>
              <a:rPr b="1" i="1" lang="en-GB" sz="1979">
                <a:solidFill>
                  <a:srgbClr val="D60124"/>
                </a:solidFill>
              </a:rPr>
              <a:t>Don’t forget to join in on </a:t>
            </a:r>
            <a:endParaRPr b="1" i="1" sz="1979">
              <a:solidFill>
                <a:srgbClr val="D60124"/>
              </a:solidFill>
            </a:endParaRPr>
          </a:p>
          <a:p>
            <a:pPr indent="0" lvl="0" marL="0" rtl="0" algn="ctr">
              <a:lnSpc>
                <a:spcPct val="80000"/>
              </a:lnSpc>
              <a:spcBef>
                <a:spcPts val="0"/>
              </a:spcBef>
              <a:spcAft>
                <a:spcPts val="0"/>
              </a:spcAft>
              <a:buNone/>
            </a:pPr>
            <a:r>
              <a:rPr b="1" i="1" lang="en-GB" sz="1979">
                <a:solidFill>
                  <a:srgbClr val="D60124"/>
                </a:solidFill>
              </a:rPr>
              <a:t>the call and response verse!</a:t>
            </a:r>
            <a:endParaRPr b="1" i="1" sz="1979">
              <a:solidFill>
                <a:srgbClr val="D6012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7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4"/>
          <p:cNvPicPr preferRelativeResize="0"/>
          <p:nvPr/>
        </p:nvPicPr>
        <p:blipFill rotWithShape="1">
          <a:blip r:embed="rId3">
            <a:alphaModFix/>
          </a:blip>
          <a:srcRect b="0" l="0" r="0" t="66879"/>
          <a:stretch/>
        </p:blipFill>
        <p:spPr>
          <a:xfrm>
            <a:off x="-47050" y="3540926"/>
            <a:ext cx="9296200" cy="1602575"/>
          </a:xfrm>
          <a:prstGeom prst="rect">
            <a:avLst/>
          </a:prstGeom>
          <a:noFill/>
          <a:ln>
            <a:noFill/>
          </a:ln>
        </p:spPr>
      </p:pic>
      <p:pic>
        <p:nvPicPr>
          <p:cNvPr id="188" name="Google Shape;188;p24"/>
          <p:cNvPicPr preferRelativeResize="0"/>
          <p:nvPr/>
        </p:nvPicPr>
        <p:blipFill rotWithShape="1">
          <a:blip r:embed="rId4">
            <a:alphaModFix/>
          </a:blip>
          <a:srcRect b="23928" l="0" r="0" t="10424"/>
          <a:stretch/>
        </p:blipFill>
        <p:spPr>
          <a:xfrm>
            <a:off x="59950" y="4263850"/>
            <a:ext cx="1747599" cy="765175"/>
          </a:xfrm>
          <a:prstGeom prst="rect">
            <a:avLst/>
          </a:prstGeom>
          <a:noFill/>
          <a:ln>
            <a:noFill/>
          </a:ln>
        </p:spPr>
      </p:pic>
      <p:sp>
        <p:nvSpPr>
          <p:cNvPr id="189" name="Google Shape;189;p24"/>
          <p:cNvSpPr txBox="1"/>
          <p:nvPr>
            <p:ph type="title"/>
          </p:nvPr>
        </p:nvSpPr>
        <p:spPr>
          <a:xfrm>
            <a:off x="340750" y="279275"/>
            <a:ext cx="8520600" cy="76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D60124"/>
                </a:solidFill>
              </a:rPr>
              <a:t>Today we learned</a:t>
            </a:r>
            <a:endParaRPr b="1">
              <a:solidFill>
                <a:srgbClr val="D60124"/>
              </a:solidFill>
            </a:endParaRPr>
          </a:p>
        </p:txBody>
      </p:sp>
      <p:sp>
        <p:nvSpPr>
          <p:cNvPr id="190" name="Google Shape;190;p24"/>
          <p:cNvSpPr txBox="1"/>
          <p:nvPr>
            <p:ph idx="1" type="body"/>
          </p:nvPr>
        </p:nvSpPr>
        <p:spPr>
          <a:xfrm>
            <a:off x="255825" y="986250"/>
            <a:ext cx="7952700" cy="1773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D60124"/>
              </a:buClr>
              <a:buSzPts val="1800"/>
              <a:buAutoNum type="arabicPeriod"/>
            </a:pPr>
            <a:r>
              <a:rPr lang="en-GB">
                <a:solidFill>
                  <a:schemeClr val="dk1"/>
                </a:solidFill>
              </a:rPr>
              <a:t>How to recognise rhythms and write notation for the rhythms.</a:t>
            </a:r>
            <a:endParaRPr>
              <a:solidFill>
                <a:schemeClr val="dk1"/>
              </a:solidFill>
            </a:endParaRPr>
          </a:p>
          <a:p>
            <a:pPr indent="-342900" lvl="0" marL="457200" rtl="0" algn="l">
              <a:spcBef>
                <a:spcPts val="0"/>
              </a:spcBef>
              <a:spcAft>
                <a:spcPts val="0"/>
              </a:spcAft>
              <a:buClr>
                <a:srgbClr val="D60124"/>
              </a:buClr>
              <a:buSzPts val="1800"/>
              <a:buAutoNum type="arabicPeriod"/>
            </a:pPr>
            <a:r>
              <a:rPr lang="en-GB">
                <a:solidFill>
                  <a:schemeClr val="dk1"/>
                </a:solidFill>
              </a:rPr>
              <a:t>Create and perform rhythms on percussion instruments to accompany the song.</a:t>
            </a:r>
            <a:endParaRPr>
              <a:solidFill>
                <a:schemeClr val="dk1"/>
              </a:solidFill>
            </a:endParaRPr>
          </a:p>
        </p:txBody>
      </p:sp>
      <p:pic>
        <p:nvPicPr>
          <p:cNvPr id="191" name="Google Shape;191;p24"/>
          <p:cNvPicPr preferRelativeResize="0"/>
          <p:nvPr/>
        </p:nvPicPr>
        <p:blipFill rotWithShape="1">
          <a:blip r:embed="rId5">
            <a:alphaModFix/>
          </a:blip>
          <a:srcRect b="37500" l="-4591" r="0" t="0"/>
          <a:stretch/>
        </p:blipFill>
        <p:spPr>
          <a:xfrm>
            <a:off x="7930619" y="4100500"/>
            <a:ext cx="1213375" cy="966702"/>
          </a:xfrm>
          <a:prstGeom prst="rect">
            <a:avLst/>
          </a:prstGeom>
          <a:noFill/>
          <a:ln>
            <a:noFill/>
          </a:ln>
        </p:spPr>
      </p:pic>
      <p:sp>
        <p:nvSpPr>
          <p:cNvPr id="192" name="Google Shape;192;p24"/>
          <p:cNvSpPr txBox="1"/>
          <p:nvPr/>
        </p:nvSpPr>
        <p:spPr>
          <a:xfrm>
            <a:off x="3459300" y="4428275"/>
            <a:ext cx="22254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100">
                <a:solidFill>
                  <a:srgbClr val="EEFF41"/>
                </a:solidFill>
              </a:rPr>
              <a:t>A</a:t>
            </a:r>
            <a:r>
              <a:rPr b="1" lang="en-GB" sz="3100">
                <a:solidFill>
                  <a:srgbClr val="FFFFFF"/>
                </a:solidFill>
              </a:rPr>
              <a:t>C</a:t>
            </a:r>
            <a:r>
              <a:rPr b="1" lang="en-GB" sz="3100">
                <a:solidFill>
                  <a:srgbClr val="000000"/>
                </a:solidFill>
              </a:rPr>
              <a:t>HI</a:t>
            </a:r>
            <a:r>
              <a:rPr b="1" lang="en-GB" sz="3100"/>
              <a:t>EVED</a:t>
            </a:r>
            <a:endParaRPr b="1" sz="3100"/>
          </a:p>
        </p:txBody>
      </p:sp>
      <p:pic>
        <p:nvPicPr>
          <p:cNvPr id="193" name="Google Shape;193;p24"/>
          <p:cNvPicPr preferRelativeResize="0"/>
          <p:nvPr/>
        </p:nvPicPr>
        <p:blipFill rotWithShape="1">
          <a:blip r:embed="rId6">
            <a:alphaModFix/>
          </a:blip>
          <a:srcRect b="18877" l="0" r="0" t="0"/>
          <a:stretch/>
        </p:blipFill>
        <p:spPr>
          <a:xfrm>
            <a:off x="2784687" y="2001975"/>
            <a:ext cx="3574625" cy="2261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5"/>
          <p:cNvSpPr txBox="1"/>
          <p:nvPr>
            <p:ph type="ctrTitle"/>
          </p:nvPr>
        </p:nvSpPr>
        <p:spPr>
          <a:xfrm>
            <a:off x="968251" y="778125"/>
            <a:ext cx="7893600" cy="2052600"/>
          </a:xfrm>
          <a:prstGeom prst="rect">
            <a:avLst/>
          </a:prstGeom>
        </p:spPr>
        <p:txBody>
          <a:bodyPr anchorCtr="0" anchor="b" bIns="91425" lIns="91425" spcFirstLastPara="1" rIns="91425" wrap="square" tIns="91425">
            <a:normAutofit/>
          </a:bodyPr>
          <a:lstStyle/>
          <a:p>
            <a:pPr indent="0" lvl="0" marL="0" rtl="0" algn="ctr">
              <a:lnSpc>
                <a:spcPct val="80000"/>
              </a:lnSpc>
              <a:spcBef>
                <a:spcPts val="0"/>
              </a:spcBef>
              <a:spcAft>
                <a:spcPts val="0"/>
              </a:spcAft>
              <a:buNone/>
            </a:pPr>
            <a:r>
              <a:rPr lang="en-GB" sz="4500"/>
              <a:t>Well Done Today!</a:t>
            </a:r>
            <a:endParaRPr sz="4500"/>
          </a:p>
        </p:txBody>
      </p:sp>
      <p:pic>
        <p:nvPicPr>
          <p:cNvPr id="199" name="Google Shape;199;p25"/>
          <p:cNvPicPr preferRelativeResize="0"/>
          <p:nvPr/>
        </p:nvPicPr>
        <p:blipFill rotWithShape="1">
          <a:blip r:embed="rId3">
            <a:alphaModFix/>
          </a:blip>
          <a:srcRect b="18847" l="0" r="0" t="17949"/>
          <a:stretch/>
        </p:blipFill>
        <p:spPr>
          <a:xfrm>
            <a:off x="3317750" y="510550"/>
            <a:ext cx="3194624" cy="1346750"/>
          </a:xfrm>
          <a:prstGeom prst="rect">
            <a:avLst/>
          </a:prstGeom>
          <a:noFill/>
          <a:ln>
            <a:noFill/>
          </a:ln>
        </p:spPr>
      </p:pic>
      <p:pic>
        <p:nvPicPr>
          <p:cNvPr id="200" name="Google Shape;200;p25"/>
          <p:cNvPicPr preferRelativeResize="0"/>
          <p:nvPr/>
        </p:nvPicPr>
        <p:blipFill rotWithShape="1">
          <a:blip r:embed="rId4">
            <a:alphaModFix/>
          </a:blip>
          <a:srcRect b="0" l="0" r="45872" t="0"/>
          <a:stretch/>
        </p:blipFill>
        <p:spPr>
          <a:xfrm>
            <a:off x="-152401" y="0"/>
            <a:ext cx="3937750" cy="5143499"/>
          </a:xfrm>
          <a:prstGeom prst="rect">
            <a:avLst/>
          </a:prstGeom>
          <a:noFill/>
          <a:ln>
            <a:noFill/>
          </a:ln>
        </p:spPr>
      </p:pic>
      <p:pic>
        <p:nvPicPr>
          <p:cNvPr id="201" name="Google Shape;201;p25"/>
          <p:cNvPicPr preferRelativeResize="0"/>
          <p:nvPr/>
        </p:nvPicPr>
        <p:blipFill rotWithShape="1">
          <a:blip r:embed="rId5">
            <a:alphaModFix/>
          </a:blip>
          <a:srcRect b="38279" l="0" r="0" t="0"/>
          <a:stretch/>
        </p:blipFill>
        <p:spPr>
          <a:xfrm>
            <a:off x="6738450" y="3041695"/>
            <a:ext cx="2275826" cy="1872881"/>
          </a:xfrm>
          <a:prstGeom prst="rect">
            <a:avLst/>
          </a:prstGeom>
          <a:noFill/>
          <a:ln>
            <a:noFill/>
          </a:ln>
        </p:spPr>
      </p:pic>
      <p:sp>
        <p:nvSpPr>
          <p:cNvPr id="202" name="Google Shape;202;p25"/>
          <p:cNvSpPr txBox="1"/>
          <p:nvPr/>
        </p:nvSpPr>
        <p:spPr>
          <a:xfrm>
            <a:off x="654750" y="311317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80000"/>
              </a:lnSpc>
              <a:spcBef>
                <a:spcPts val="0"/>
              </a:spcBef>
              <a:spcAft>
                <a:spcPts val="0"/>
              </a:spcAft>
              <a:buNone/>
            </a:pPr>
            <a:r>
              <a:rPr b="1" i="1" lang="en-GB" sz="1979">
                <a:solidFill>
                  <a:srgbClr val="D60124"/>
                </a:solidFill>
              </a:rPr>
              <a:t>Now it’s time for…</a:t>
            </a:r>
            <a:endParaRPr b="1" i="1" sz="1979">
              <a:solidFill>
                <a:srgbClr val="D6012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2700"/>
                                        <p:tgtEl>
                                          <p:spTgt spid="200"/>
                                        </p:tgtEl>
                                      </p:cBhvr>
                                    </p:animEffect>
                                  </p:childTnLst>
                                </p:cTn>
                              </p:par>
                              <p:par>
                                <p:cTn fill="hold" nodeType="withEffect" presetClass="entr" presetID="2" presetSubtype="1">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1000"/>
                                        <p:tgtEl>
                                          <p:spTgt spid="19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6"/>
          <p:cNvPicPr preferRelativeResize="0"/>
          <p:nvPr/>
        </p:nvPicPr>
        <p:blipFill>
          <a:blip r:embed="rId3">
            <a:alphaModFix/>
          </a:blip>
          <a:stretch>
            <a:fillRect/>
          </a:stretch>
        </p:blipFill>
        <p:spPr>
          <a:xfrm rot="-5399993">
            <a:off x="4643438" y="642943"/>
            <a:ext cx="5143501" cy="3857614"/>
          </a:xfrm>
          <a:prstGeom prst="rect">
            <a:avLst/>
          </a:prstGeom>
          <a:noFill/>
          <a:ln>
            <a:noFill/>
          </a:ln>
        </p:spPr>
      </p:pic>
      <p:pic>
        <p:nvPicPr>
          <p:cNvPr id="208" name="Google Shape;208;p26"/>
          <p:cNvPicPr preferRelativeResize="0"/>
          <p:nvPr/>
        </p:nvPicPr>
        <p:blipFill>
          <a:blip r:embed="rId3">
            <a:alphaModFix/>
          </a:blip>
          <a:stretch>
            <a:fillRect/>
          </a:stretch>
        </p:blipFill>
        <p:spPr>
          <a:xfrm rot="5400007">
            <a:off x="-642937" y="642943"/>
            <a:ext cx="5143501" cy="3857614"/>
          </a:xfrm>
          <a:prstGeom prst="rect">
            <a:avLst/>
          </a:prstGeom>
          <a:noFill/>
          <a:ln>
            <a:noFill/>
          </a:ln>
        </p:spPr>
      </p:pic>
      <p:sp>
        <p:nvSpPr>
          <p:cNvPr id="209" name="Google Shape;209;p26"/>
          <p:cNvSpPr txBox="1"/>
          <p:nvPr/>
        </p:nvSpPr>
        <p:spPr>
          <a:xfrm>
            <a:off x="1517700" y="1279200"/>
            <a:ext cx="6108600" cy="258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7000">
                <a:solidFill>
                  <a:srgbClr val="D60124"/>
                </a:solidFill>
              </a:rPr>
              <a:t>DON’T CLAP BACK</a:t>
            </a:r>
            <a:endParaRPr b="1" sz="7000">
              <a:solidFill>
                <a:srgbClr val="D60124"/>
              </a:solidFill>
            </a:endParaRPr>
          </a:p>
        </p:txBody>
      </p:sp>
      <p:pic>
        <p:nvPicPr>
          <p:cNvPr id="210" name="Google Shape;210;p26"/>
          <p:cNvPicPr preferRelativeResize="0"/>
          <p:nvPr/>
        </p:nvPicPr>
        <p:blipFill>
          <a:blip r:embed="rId4">
            <a:alphaModFix/>
          </a:blip>
          <a:stretch>
            <a:fillRect/>
          </a:stretch>
        </p:blipFill>
        <p:spPr>
          <a:xfrm>
            <a:off x="3872312" y="0"/>
            <a:ext cx="1399375" cy="1399375"/>
          </a:xfrm>
          <a:prstGeom prst="rect">
            <a:avLst/>
          </a:prstGeom>
          <a:noFill/>
          <a:ln>
            <a:noFill/>
          </a:ln>
        </p:spPr>
      </p:pic>
      <p:pic>
        <p:nvPicPr>
          <p:cNvPr id="211" name="Google Shape;211;p26"/>
          <p:cNvPicPr preferRelativeResize="0"/>
          <p:nvPr/>
        </p:nvPicPr>
        <p:blipFill>
          <a:blip r:embed="rId4">
            <a:alphaModFix/>
          </a:blip>
          <a:stretch>
            <a:fillRect/>
          </a:stretch>
        </p:blipFill>
        <p:spPr>
          <a:xfrm>
            <a:off x="3872325" y="3744125"/>
            <a:ext cx="1399375" cy="1399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1000"/>
                                        <p:tgtEl>
                                          <p:spTgt spid="20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1000"/>
                                        <p:tgtEl>
                                          <p:spTgt spid="2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1000"/>
                                        <p:tgtEl>
                                          <p:spTgt spid="21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1000"/>
                                        <p:tgtEl>
                                          <p:spTgt spid="209"/>
                                        </p:tgtEl>
                                        <p:attrNameLst>
                                          <p:attrName>ppt_w</p:attrName>
                                        </p:attrNameLst>
                                      </p:cBhvr>
                                      <p:tavLst>
                                        <p:tav fmla="" tm="0">
                                          <p:val>
                                            <p:strVal val="0"/>
                                          </p:val>
                                        </p:tav>
                                        <p:tav fmla="" tm="100000">
                                          <p:val>
                                            <p:strVal val="#ppt_w"/>
                                          </p:val>
                                        </p:tav>
                                      </p:tavLst>
                                    </p:anim>
                                    <p:anim calcmode="lin" valueType="num">
                                      <p:cBhvr additive="base">
                                        <p:cTn dur="1000"/>
                                        <p:tgtEl>
                                          <p:spTgt spid="2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b="0" l="0" r="0" t="66879"/>
          <a:stretch/>
        </p:blipFill>
        <p:spPr>
          <a:xfrm>
            <a:off x="-47050" y="3540926"/>
            <a:ext cx="9296200" cy="1602575"/>
          </a:xfrm>
          <a:prstGeom prst="rect">
            <a:avLst/>
          </a:prstGeom>
          <a:noFill/>
          <a:ln>
            <a:noFill/>
          </a:ln>
        </p:spPr>
      </p:pic>
      <p:pic>
        <p:nvPicPr>
          <p:cNvPr id="64" name="Google Shape;64;p14"/>
          <p:cNvPicPr preferRelativeResize="0"/>
          <p:nvPr/>
        </p:nvPicPr>
        <p:blipFill rotWithShape="1">
          <a:blip r:embed="rId4">
            <a:alphaModFix/>
          </a:blip>
          <a:srcRect b="23928" l="0" r="0" t="10424"/>
          <a:stretch/>
        </p:blipFill>
        <p:spPr>
          <a:xfrm>
            <a:off x="59950" y="4263850"/>
            <a:ext cx="1747599" cy="765175"/>
          </a:xfrm>
          <a:prstGeom prst="rect">
            <a:avLst/>
          </a:prstGeom>
          <a:noFill/>
          <a:ln>
            <a:noFill/>
          </a:ln>
        </p:spPr>
      </p:pic>
      <p:sp>
        <p:nvSpPr>
          <p:cNvPr id="65" name="Google Shape;65;p14"/>
          <p:cNvSpPr txBox="1"/>
          <p:nvPr>
            <p:ph type="title"/>
          </p:nvPr>
        </p:nvSpPr>
        <p:spPr>
          <a:xfrm>
            <a:off x="340750" y="279275"/>
            <a:ext cx="8520600" cy="76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D60124"/>
                </a:solidFill>
              </a:rPr>
              <a:t>What will we learn today?</a:t>
            </a:r>
            <a:endParaRPr b="1">
              <a:solidFill>
                <a:srgbClr val="D60124"/>
              </a:solidFill>
            </a:endParaRPr>
          </a:p>
        </p:txBody>
      </p:sp>
      <p:sp>
        <p:nvSpPr>
          <p:cNvPr id="66" name="Google Shape;66;p14"/>
          <p:cNvSpPr txBox="1"/>
          <p:nvPr>
            <p:ph idx="1" type="body"/>
          </p:nvPr>
        </p:nvSpPr>
        <p:spPr>
          <a:xfrm>
            <a:off x="255825" y="986250"/>
            <a:ext cx="7952700" cy="1773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D60124"/>
              </a:buClr>
              <a:buSzPts val="1800"/>
              <a:buAutoNum type="arabicPeriod"/>
            </a:pPr>
            <a:r>
              <a:rPr lang="en-GB">
                <a:solidFill>
                  <a:schemeClr val="dk1"/>
                </a:solidFill>
              </a:rPr>
              <a:t>How to write notation for the songs we created last week.</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rgbClr val="D60124"/>
              </a:buClr>
              <a:buSzPts val="1800"/>
              <a:buAutoNum type="arabicPeriod"/>
            </a:pPr>
            <a:r>
              <a:rPr lang="en-GB">
                <a:solidFill>
                  <a:schemeClr val="dk1"/>
                </a:solidFill>
              </a:rPr>
              <a:t>Accompany the songs with percussion elements.</a:t>
            </a:r>
            <a:endParaRPr>
              <a:solidFill>
                <a:schemeClr val="dk1"/>
              </a:solidFill>
            </a:endParaRPr>
          </a:p>
        </p:txBody>
      </p:sp>
      <p:pic>
        <p:nvPicPr>
          <p:cNvPr id="67" name="Google Shape;67;p14"/>
          <p:cNvPicPr preferRelativeResize="0"/>
          <p:nvPr/>
        </p:nvPicPr>
        <p:blipFill rotWithShape="1">
          <a:blip r:embed="rId5">
            <a:alphaModFix/>
          </a:blip>
          <a:srcRect b="37500" l="-4591" r="0" t="0"/>
          <a:stretch/>
        </p:blipFill>
        <p:spPr>
          <a:xfrm>
            <a:off x="7930619" y="4100500"/>
            <a:ext cx="1213375" cy="966702"/>
          </a:xfrm>
          <a:prstGeom prst="rect">
            <a:avLst/>
          </a:prstGeom>
          <a:noFill/>
          <a:ln>
            <a:noFill/>
          </a:ln>
        </p:spPr>
      </p:pic>
      <p:sp>
        <p:nvSpPr>
          <p:cNvPr id="68" name="Google Shape;68;p14"/>
          <p:cNvSpPr txBox="1"/>
          <p:nvPr/>
        </p:nvSpPr>
        <p:spPr>
          <a:xfrm>
            <a:off x="3459300" y="4428275"/>
            <a:ext cx="22254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100">
                <a:solidFill>
                  <a:srgbClr val="EEFF41"/>
                </a:solidFill>
              </a:rPr>
              <a:t>A</a:t>
            </a:r>
            <a:r>
              <a:rPr b="1" lang="en-GB" sz="3100">
                <a:solidFill>
                  <a:srgbClr val="FFFFFF"/>
                </a:solidFill>
              </a:rPr>
              <a:t>C</a:t>
            </a:r>
            <a:r>
              <a:rPr b="1" lang="en-GB" sz="3100">
                <a:solidFill>
                  <a:srgbClr val="000000"/>
                </a:solidFill>
              </a:rPr>
              <a:t>HI</a:t>
            </a:r>
            <a:r>
              <a:rPr b="1" lang="en-GB" sz="3100"/>
              <a:t>EVED</a:t>
            </a:r>
            <a:endParaRPr b="1" sz="3100"/>
          </a:p>
        </p:txBody>
      </p:sp>
      <p:pic>
        <p:nvPicPr>
          <p:cNvPr id="69" name="Google Shape;69;p14"/>
          <p:cNvPicPr preferRelativeResize="0"/>
          <p:nvPr/>
        </p:nvPicPr>
        <p:blipFill rotWithShape="1">
          <a:blip r:embed="rId6">
            <a:alphaModFix/>
          </a:blip>
          <a:srcRect b="18877" l="0" r="0" t="0"/>
          <a:stretch/>
        </p:blipFill>
        <p:spPr>
          <a:xfrm>
            <a:off x="2784687" y="2001975"/>
            <a:ext cx="3574625" cy="2261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p:cNvPicPr preferRelativeResize="0"/>
          <p:nvPr/>
        </p:nvPicPr>
        <p:blipFill rotWithShape="1">
          <a:blip r:embed="rId3">
            <a:alphaModFix/>
          </a:blip>
          <a:srcRect b="0" l="0" r="0" t="66879"/>
          <a:stretch/>
        </p:blipFill>
        <p:spPr>
          <a:xfrm>
            <a:off x="-47050" y="3540926"/>
            <a:ext cx="9296200" cy="1602575"/>
          </a:xfrm>
          <a:prstGeom prst="rect">
            <a:avLst/>
          </a:prstGeom>
          <a:noFill/>
          <a:ln>
            <a:noFill/>
          </a:ln>
        </p:spPr>
      </p:pic>
      <p:pic>
        <p:nvPicPr>
          <p:cNvPr id="75" name="Google Shape;75;p15"/>
          <p:cNvPicPr preferRelativeResize="0"/>
          <p:nvPr/>
        </p:nvPicPr>
        <p:blipFill rotWithShape="1">
          <a:blip r:embed="rId4">
            <a:alphaModFix/>
          </a:blip>
          <a:srcRect b="23928" l="0" r="0" t="10424"/>
          <a:stretch/>
        </p:blipFill>
        <p:spPr>
          <a:xfrm>
            <a:off x="59950" y="4263850"/>
            <a:ext cx="1747599" cy="765175"/>
          </a:xfrm>
          <a:prstGeom prst="rect">
            <a:avLst/>
          </a:prstGeom>
          <a:noFill/>
          <a:ln>
            <a:noFill/>
          </a:ln>
        </p:spPr>
      </p:pic>
      <p:pic>
        <p:nvPicPr>
          <p:cNvPr id="76" name="Google Shape;76;p15"/>
          <p:cNvPicPr preferRelativeResize="0"/>
          <p:nvPr/>
        </p:nvPicPr>
        <p:blipFill rotWithShape="1">
          <a:blip r:embed="rId5">
            <a:alphaModFix/>
          </a:blip>
          <a:srcRect b="37500" l="-4591" r="0" t="0"/>
          <a:stretch/>
        </p:blipFill>
        <p:spPr>
          <a:xfrm>
            <a:off x="7930619" y="4100500"/>
            <a:ext cx="1213375" cy="966702"/>
          </a:xfrm>
          <a:prstGeom prst="rect">
            <a:avLst/>
          </a:prstGeom>
          <a:noFill/>
          <a:ln>
            <a:noFill/>
          </a:ln>
        </p:spPr>
      </p:pic>
      <p:sp>
        <p:nvSpPr>
          <p:cNvPr id="77" name="Google Shape;77;p15"/>
          <p:cNvSpPr txBox="1"/>
          <p:nvPr/>
        </p:nvSpPr>
        <p:spPr>
          <a:xfrm>
            <a:off x="3459300" y="4428275"/>
            <a:ext cx="22254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100">
                <a:solidFill>
                  <a:srgbClr val="EEFF41"/>
                </a:solidFill>
              </a:rPr>
              <a:t>A</a:t>
            </a:r>
            <a:r>
              <a:rPr b="1" lang="en-GB" sz="3100">
                <a:solidFill>
                  <a:srgbClr val="FFFFFF"/>
                </a:solidFill>
              </a:rPr>
              <a:t>C</a:t>
            </a:r>
            <a:r>
              <a:rPr b="1" lang="en-GB" sz="3100">
                <a:solidFill>
                  <a:srgbClr val="000000"/>
                </a:solidFill>
              </a:rPr>
              <a:t>HI</a:t>
            </a:r>
            <a:r>
              <a:rPr b="1" lang="en-GB" sz="3100"/>
              <a:t>EVED</a:t>
            </a:r>
            <a:endParaRPr b="1" sz="3100"/>
          </a:p>
        </p:txBody>
      </p:sp>
      <p:sp>
        <p:nvSpPr>
          <p:cNvPr id="78" name="Google Shape;78;p15"/>
          <p:cNvSpPr txBox="1"/>
          <p:nvPr>
            <p:ph type="title"/>
          </p:nvPr>
        </p:nvSpPr>
        <p:spPr>
          <a:xfrm>
            <a:off x="340746" y="158375"/>
            <a:ext cx="8520600" cy="205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400">
                <a:solidFill>
                  <a:srgbClr val="D60124"/>
                </a:solidFill>
              </a:rPr>
              <a:t>Who</a:t>
            </a:r>
            <a:r>
              <a:rPr b="1" lang="en-GB" sz="2400">
                <a:solidFill>
                  <a:srgbClr val="D60124"/>
                </a:solidFill>
              </a:rPr>
              <a:t> remembers…</a:t>
            </a:r>
            <a:endParaRPr b="1" sz="2400">
              <a:solidFill>
                <a:srgbClr val="D60124"/>
              </a:solidFill>
              <a:latin typeface="Arial"/>
              <a:ea typeface="Arial"/>
              <a:cs typeface="Arial"/>
              <a:sym typeface="Arial"/>
            </a:endParaRPr>
          </a:p>
        </p:txBody>
      </p:sp>
      <p:pic>
        <p:nvPicPr>
          <p:cNvPr id="79" name="Google Shape;79;p15"/>
          <p:cNvPicPr preferRelativeResize="0"/>
          <p:nvPr/>
        </p:nvPicPr>
        <p:blipFill>
          <a:blip r:embed="rId6">
            <a:alphaModFix/>
          </a:blip>
          <a:stretch>
            <a:fillRect/>
          </a:stretch>
        </p:blipFill>
        <p:spPr>
          <a:xfrm>
            <a:off x="2967276" y="811850"/>
            <a:ext cx="859159" cy="1649475"/>
          </a:xfrm>
          <a:prstGeom prst="rect">
            <a:avLst/>
          </a:prstGeom>
          <a:noFill/>
          <a:ln>
            <a:noFill/>
          </a:ln>
        </p:spPr>
      </p:pic>
      <p:pic>
        <p:nvPicPr>
          <p:cNvPr id="80" name="Google Shape;80;p15"/>
          <p:cNvPicPr preferRelativeResize="0"/>
          <p:nvPr/>
        </p:nvPicPr>
        <p:blipFill>
          <a:blip r:embed="rId7">
            <a:alphaModFix/>
          </a:blip>
          <a:stretch>
            <a:fillRect/>
          </a:stretch>
        </p:blipFill>
        <p:spPr>
          <a:xfrm>
            <a:off x="1237291" y="1042144"/>
            <a:ext cx="662081" cy="1185885"/>
          </a:xfrm>
          <a:prstGeom prst="rect">
            <a:avLst/>
          </a:prstGeom>
          <a:noFill/>
          <a:ln>
            <a:noFill/>
          </a:ln>
        </p:spPr>
      </p:pic>
      <p:pic>
        <p:nvPicPr>
          <p:cNvPr id="81" name="Google Shape;81;p15"/>
          <p:cNvPicPr preferRelativeResize="0"/>
          <p:nvPr/>
        </p:nvPicPr>
        <p:blipFill rotWithShape="1">
          <a:blip r:embed="rId8">
            <a:alphaModFix/>
          </a:blip>
          <a:srcRect b="13521" l="0" r="0" t="14401"/>
          <a:stretch/>
        </p:blipFill>
        <p:spPr>
          <a:xfrm>
            <a:off x="4795819" y="1040645"/>
            <a:ext cx="859159" cy="1188874"/>
          </a:xfrm>
          <a:prstGeom prst="rect">
            <a:avLst/>
          </a:prstGeom>
          <a:noFill/>
          <a:ln>
            <a:noFill/>
          </a:ln>
        </p:spPr>
      </p:pic>
      <p:pic>
        <p:nvPicPr>
          <p:cNvPr id="82" name="Google Shape;82;p15"/>
          <p:cNvPicPr preferRelativeResize="0"/>
          <p:nvPr/>
        </p:nvPicPr>
        <p:blipFill rotWithShape="1">
          <a:blip r:embed="rId9">
            <a:alphaModFix/>
          </a:blip>
          <a:srcRect b="21588" l="10587" r="11621" t="22367"/>
          <a:stretch/>
        </p:blipFill>
        <p:spPr>
          <a:xfrm>
            <a:off x="6848274" y="1184626"/>
            <a:ext cx="1306984" cy="903919"/>
          </a:xfrm>
          <a:prstGeom prst="rect">
            <a:avLst/>
          </a:prstGeom>
          <a:noFill/>
          <a:ln>
            <a:noFill/>
          </a:ln>
        </p:spPr>
      </p:pic>
      <p:sp>
        <p:nvSpPr>
          <p:cNvPr id="83" name="Google Shape;83;p15"/>
          <p:cNvSpPr txBox="1"/>
          <p:nvPr>
            <p:ph idx="4294967295" type="ctrTitle"/>
          </p:nvPr>
        </p:nvSpPr>
        <p:spPr>
          <a:xfrm>
            <a:off x="620053" y="2265800"/>
            <a:ext cx="1896600" cy="90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000">
                <a:solidFill>
                  <a:srgbClr val="D60124"/>
                </a:solidFill>
                <a:latin typeface="Arial"/>
                <a:ea typeface="Arial"/>
                <a:cs typeface="Arial"/>
                <a:sym typeface="Arial"/>
              </a:rPr>
              <a:t>Quaver</a:t>
            </a:r>
            <a:endParaRPr b="1" sz="2000">
              <a:solidFill>
                <a:srgbClr val="D60124"/>
              </a:solidFill>
              <a:latin typeface="Arial"/>
              <a:ea typeface="Arial"/>
              <a:cs typeface="Arial"/>
              <a:sym typeface="Arial"/>
            </a:endParaRPr>
          </a:p>
          <a:p>
            <a:pPr indent="0" lvl="0" marL="0" rtl="0" algn="ctr">
              <a:spcBef>
                <a:spcPts val="0"/>
              </a:spcBef>
              <a:spcAft>
                <a:spcPts val="0"/>
              </a:spcAft>
              <a:buNone/>
            </a:pPr>
            <a:r>
              <a:rPr lang="en-GB" sz="2000">
                <a:solidFill>
                  <a:srgbClr val="D60124"/>
                </a:solidFill>
                <a:latin typeface="Arial"/>
                <a:ea typeface="Arial"/>
                <a:cs typeface="Arial"/>
                <a:sym typeface="Arial"/>
              </a:rPr>
              <a:t>½ beat</a:t>
            </a:r>
            <a:endParaRPr sz="2000">
              <a:solidFill>
                <a:srgbClr val="D60124"/>
              </a:solidFill>
              <a:latin typeface="Arial"/>
              <a:ea typeface="Arial"/>
              <a:cs typeface="Arial"/>
              <a:sym typeface="Arial"/>
            </a:endParaRPr>
          </a:p>
        </p:txBody>
      </p:sp>
      <p:sp>
        <p:nvSpPr>
          <p:cNvPr id="84" name="Google Shape;84;p15"/>
          <p:cNvSpPr txBox="1"/>
          <p:nvPr>
            <p:ph idx="4294967295" type="ctrTitle"/>
          </p:nvPr>
        </p:nvSpPr>
        <p:spPr>
          <a:xfrm>
            <a:off x="2448596" y="2323813"/>
            <a:ext cx="1896600" cy="90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000">
                <a:solidFill>
                  <a:srgbClr val="D60124"/>
                </a:solidFill>
                <a:latin typeface="Arial"/>
                <a:ea typeface="Arial"/>
                <a:cs typeface="Arial"/>
                <a:sym typeface="Arial"/>
              </a:rPr>
              <a:t>Crotchet</a:t>
            </a:r>
            <a:endParaRPr b="1" sz="2000">
              <a:solidFill>
                <a:srgbClr val="D60124"/>
              </a:solidFill>
              <a:latin typeface="Arial"/>
              <a:ea typeface="Arial"/>
              <a:cs typeface="Arial"/>
              <a:sym typeface="Arial"/>
            </a:endParaRPr>
          </a:p>
          <a:p>
            <a:pPr indent="0" lvl="0" marL="0" rtl="0" algn="ctr">
              <a:spcBef>
                <a:spcPts val="0"/>
              </a:spcBef>
              <a:spcAft>
                <a:spcPts val="0"/>
              </a:spcAft>
              <a:buNone/>
            </a:pPr>
            <a:r>
              <a:rPr lang="en-GB" sz="2000">
                <a:solidFill>
                  <a:srgbClr val="D60124"/>
                </a:solidFill>
                <a:latin typeface="Arial"/>
                <a:ea typeface="Arial"/>
                <a:cs typeface="Arial"/>
                <a:sym typeface="Arial"/>
              </a:rPr>
              <a:t>1 beat</a:t>
            </a:r>
            <a:endParaRPr sz="2000">
              <a:solidFill>
                <a:srgbClr val="D60124"/>
              </a:solidFill>
              <a:latin typeface="Arial"/>
              <a:ea typeface="Arial"/>
              <a:cs typeface="Arial"/>
              <a:sym typeface="Arial"/>
            </a:endParaRPr>
          </a:p>
        </p:txBody>
      </p:sp>
      <p:sp>
        <p:nvSpPr>
          <p:cNvPr id="85" name="Google Shape;85;p15"/>
          <p:cNvSpPr txBox="1"/>
          <p:nvPr>
            <p:ph idx="4294967295" type="ctrTitle"/>
          </p:nvPr>
        </p:nvSpPr>
        <p:spPr>
          <a:xfrm>
            <a:off x="4277139" y="2267300"/>
            <a:ext cx="1896600" cy="90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000">
                <a:solidFill>
                  <a:srgbClr val="D60124"/>
                </a:solidFill>
                <a:latin typeface="Arial"/>
                <a:ea typeface="Arial"/>
                <a:cs typeface="Arial"/>
                <a:sym typeface="Arial"/>
              </a:rPr>
              <a:t>Minim</a:t>
            </a:r>
            <a:endParaRPr b="1" sz="2000">
              <a:solidFill>
                <a:srgbClr val="D60124"/>
              </a:solidFill>
              <a:latin typeface="Arial"/>
              <a:ea typeface="Arial"/>
              <a:cs typeface="Arial"/>
              <a:sym typeface="Arial"/>
            </a:endParaRPr>
          </a:p>
          <a:p>
            <a:pPr indent="0" lvl="0" marL="0" rtl="0" algn="ctr">
              <a:spcBef>
                <a:spcPts val="0"/>
              </a:spcBef>
              <a:spcAft>
                <a:spcPts val="0"/>
              </a:spcAft>
              <a:buNone/>
            </a:pPr>
            <a:r>
              <a:rPr lang="en-GB" sz="2000">
                <a:solidFill>
                  <a:srgbClr val="D60124"/>
                </a:solidFill>
                <a:latin typeface="Arial"/>
                <a:ea typeface="Arial"/>
                <a:cs typeface="Arial"/>
                <a:sym typeface="Arial"/>
              </a:rPr>
              <a:t>2 beats</a:t>
            </a:r>
            <a:r>
              <a:rPr b="1" lang="en-GB" sz="2000">
                <a:solidFill>
                  <a:srgbClr val="D60124"/>
                </a:solidFill>
                <a:latin typeface="Arial"/>
                <a:ea typeface="Arial"/>
                <a:cs typeface="Arial"/>
                <a:sym typeface="Arial"/>
              </a:rPr>
              <a:t> </a:t>
            </a:r>
            <a:endParaRPr b="1" sz="2000">
              <a:solidFill>
                <a:srgbClr val="D60124"/>
              </a:solidFill>
              <a:latin typeface="Arial"/>
              <a:ea typeface="Arial"/>
              <a:cs typeface="Arial"/>
              <a:sym typeface="Arial"/>
            </a:endParaRPr>
          </a:p>
        </p:txBody>
      </p:sp>
      <p:sp>
        <p:nvSpPr>
          <p:cNvPr id="86" name="Google Shape;86;p15"/>
          <p:cNvSpPr txBox="1"/>
          <p:nvPr>
            <p:ph idx="4294967295" type="ctrTitle"/>
          </p:nvPr>
        </p:nvSpPr>
        <p:spPr>
          <a:xfrm>
            <a:off x="6553506" y="2267300"/>
            <a:ext cx="1896600" cy="90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000">
                <a:solidFill>
                  <a:srgbClr val="D60124"/>
                </a:solidFill>
                <a:latin typeface="Arial"/>
                <a:ea typeface="Arial"/>
                <a:cs typeface="Arial"/>
                <a:sym typeface="Arial"/>
              </a:rPr>
              <a:t>Semibreve</a:t>
            </a:r>
            <a:endParaRPr b="1" sz="2000">
              <a:solidFill>
                <a:srgbClr val="D60124"/>
              </a:solidFill>
              <a:latin typeface="Arial"/>
              <a:ea typeface="Arial"/>
              <a:cs typeface="Arial"/>
              <a:sym typeface="Arial"/>
            </a:endParaRPr>
          </a:p>
          <a:p>
            <a:pPr indent="0" lvl="0" marL="0" rtl="0" algn="ctr">
              <a:spcBef>
                <a:spcPts val="0"/>
              </a:spcBef>
              <a:spcAft>
                <a:spcPts val="0"/>
              </a:spcAft>
              <a:buNone/>
            </a:pPr>
            <a:r>
              <a:rPr lang="en-GB" sz="2000">
                <a:solidFill>
                  <a:srgbClr val="D60124"/>
                </a:solidFill>
                <a:latin typeface="Arial"/>
                <a:ea typeface="Arial"/>
                <a:cs typeface="Arial"/>
                <a:sym typeface="Arial"/>
              </a:rPr>
              <a:t>4 beats</a:t>
            </a:r>
            <a:endParaRPr sz="2000">
              <a:solidFill>
                <a:srgbClr val="D60124"/>
              </a:solidFill>
              <a:latin typeface="Arial"/>
              <a:ea typeface="Arial"/>
              <a:cs typeface="Arial"/>
              <a:sym typeface="Arial"/>
            </a:endParaRPr>
          </a:p>
        </p:txBody>
      </p:sp>
      <p:sp>
        <p:nvSpPr>
          <p:cNvPr id="87" name="Google Shape;87;p15"/>
          <p:cNvSpPr/>
          <p:nvPr/>
        </p:nvSpPr>
        <p:spPr>
          <a:xfrm>
            <a:off x="165750" y="3031675"/>
            <a:ext cx="8812500" cy="661800"/>
          </a:xfrm>
          <a:prstGeom prst="rightArrow">
            <a:avLst>
              <a:gd fmla="val 50000" name="adj1"/>
              <a:gd fmla="val 50000" name="adj2"/>
            </a:avLst>
          </a:prstGeom>
          <a:solidFill>
            <a:schemeClr val="accent6"/>
          </a:solidFill>
          <a:ln cap="flat" cmpd="sng" w="28575">
            <a:solidFill>
              <a:srgbClr val="D6012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1800">
                <a:solidFill>
                  <a:schemeClr val="dk1"/>
                </a:solidFill>
              </a:rPr>
              <a:t>Longer in duration</a:t>
            </a:r>
            <a:endParaRPr b="1" i="1"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600"/>
                                        <p:tgtEl>
                                          <p:spTgt spid="8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500"/>
                                        <p:tgtEl>
                                          <p:spTgt spid="8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5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500"/>
                                        <p:tgtEl>
                                          <p:spTgt spid="85"/>
                                        </p:tgtEl>
                                      </p:cBhvr>
                                    </p:animEffect>
                                  </p:childTnLst>
                                </p:cTn>
                              </p:par>
                              <p:par>
                                <p:cTn fill="hold" nodeType="withEffect" presetClass="entr" presetID="2" presetSubtype="4">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500"/>
                                        <p:tgtEl>
                                          <p:spTgt spid="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600"/>
                                        <p:tgtEl>
                                          <p:spTgt spid="8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500"/>
                                        <p:tgtEl>
                                          <p:spTgt spid="8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2900"/>
                                        <p:tgtEl>
                                          <p:spTgt spid="8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6"/>
          <p:cNvPicPr preferRelativeResize="0"/>
          <p:nvPr/>
        </p:nvPicPr>
        <p:blipFill rotWithShape="1">
          <a:blip r:embed="rId3">
            <a:alphaModFix/>
          </a:blip>
          <a:srcRect b="0" l="0" r="0" t="66879"/>
          <a:stretch/>
        </p:blipFill>
        <p:spPr>
          <a:xfrm>
            <a:off x="-47050" y="3540926"/>
            <a:ext cx="9296200" cy="1602575"/>
          </a:xfrm>
          <a:prstGeom prst="rect">
            <a:avLst/>
          </a:prstGeom>
          <a:noFill/>
          <a:ln>
            <a:noFill/>
          </a:ln>
        </p:spPr>
      </p:pic>
      <p:pic>
        <p:nvPicPr>
          <p:cNvPr id="93" name="Google Shape;93;p16"/>
          <p:cNvPicPr preferRelativeResize="0"/>
          <p:nvPr/>
        </p:nvPicPr>
        <p:blipFill rotWithShape="1">
          <a:blip r:embed="rId4">
            <a:alphaModFix/>
          </a:blip>
          <a:srcRect b="23928" l="0" r="0" t="10424"/>
          <a:stretch/>
        </p:blipFill>
        <p:spPr>
          <a:xfrm>
            <a:off x="59950" y="4263850"/>
            <a:ext cx="1747599" cy="765175"/>
          </a:xfrm>
          <a:prstGeom prst="rect">
            <a:avLst/>
          </a:prstGeom>
          <a:noFill/>
          <a:ln>
            <a:noFill/>
          </a:ln>
        </p:spPr>
      </p:pic>
      <p:pic>
        <p:nvPicPr>
          <p:cNvPr id="94" name="Google Shape;94;p16"/>
          <p:cNvPicPr preferRelativeResize="0"/>
          <p:nvPr/>
        </p:nvPicPr>
        <p:blipFill rotWithShape="1">
          <a:blip r:embed="rId5">
            <a:alphaModFix/>
          </a:blip>
          <a:srcRect b="37500" l="-4591" r="0" t="0"/>
          <a:stretch/>
        </p:blipFill>
        <p:spPr>
          <a:xfrm>
            <a:off x="7930619" y="4100500"/>
            <a:ext cx="1213375" cy="966702"/>
          </a:xfrm>
          <a:prstGeom prst="rect">
            <a:avLst/>
          </a:prstGeom>
          <a:noFill/>
          <a:ln>
            <a:noFill/>
          </a:ln>
        </p:spPr>
      </p:pic>
      <p:sp>
        <p:nvSpPr>
          <p:cNvPr id="95" name="Google Shape;95;p16"/>
          <p:cNvSpPr txBox="1"/>
          <p:nvPr/>
        </p:nvSpPr>
        <p:spPr>
          <a:xfrm>
            <a:off x="3459300" y="4428275"/>
            <a:ext cx="22254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100">
                <a:solidFill>
                  <a:srgbClr val="EEFF41"/>
                </a:solidFill>
              </a:rPr>
              <a:t>A</a:t>
            </a:r>
            <a:r>
              <a:rPr b="1" lang="en-GB" sz="3100">
                <a:solidFill>
                  <a:srgbClr val="FFFFFF"/>
                </a:solidFill>
              </a:rPr>
              <a:t>C</a:t>
            </a:r>
            <a:r>
              <a:rPr b="1" lang="en-GB" sz="3100">
                <a:solidFill>
                  <a:srgbClr val="000000"/>
                </a:solidFill>
              </a:rPr>
              <a:t>HI</a:t>
            </a:r>
            <a:r>
              <a:rPr b="1" lang="en-GB" sz="3100"/>
              <a:t>EVED</a:t>
            </a:r>
            <a:endParaRPr b="1" sz="3100"/>
          </a:p>
        </p:txBody>
      </p:sp>
      <p:sp>
        <p:nvSpPr>
          <p:cNvPr id="96" name="Google Shape;96;p16"/>
          <p:cNvSpPr txBox="1"/>
          <p:nvPr>
            <p:ph type="title"/>
          </p:nvPr>
        </p:nvSpPr>
        <p:spPr>
          <a:xfrm>
            <a:off x="340750" y="215325"/>
            <a:ext cx="8520600" cy="661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a:solidFill>
                  <a:srgbClr val="D60124"/>
                </a:solidFill>
              </a:rPr>
              <a:t>Ta and Ti-Ti</a:t>
            </a:r>
            <a:endParaRPr b="1">
              <a:solidFill>
                <a:srgbClr val="D60124"/>
              </a:solidFill>
            </a:endParaRPr>
          </a:p>
        </p:txBody>
      </p:sp>
      <p:pic>
        <p:nvPicPr>
          <p:cNvPr descr="Introducing: ta, ti-ti.&#10;Clap or play along, adjust the video speed to your liking. &#10;More resources: https://linktr.ee/drummerwise" id="97" name="Google Shape;97;p16" title="The Clouds: ta, ti-ti">
            <a:hlinkClick r:id="rId6"/>
          </p:cNvPr>
          <p:cNvPicPr preferRelativeResize="0"/>
          <p:nvPr/>
        </p:nvPicPr>
        <p:blipFill>
          <a:blip r:embed="rId7">
            <a:alphaModFix/>
          </a:blip>
          <a:stretch>
            <a:fillRect/>
          </a:stretch>
        </p:blipFill>
        <p:spPr>
          <a:xfrm>
            <a:off x="1706775" y="877125"/>
            <a:ext cx="5730442" cy="3223375"/>
          </a:xfrm>
          <a:prstGeom prst="rect">
            <a:avLst/>
          </a:prstGeom>
          <a:noFill/>
          <a:ln>
            <a:noFill/>
          </a:ln>
        </p:spPr>
      </p:pic>
      <p:pic>
        <p:nvPicPr>
          <p:cNvPr id="98" name="Google Shape;98;p16"/>
          <p:cNvPicPr preferRelativeResize="0"/>
          <p:nvPr/>
        </p:nvPicPr>
        <p:blipFill>
          <a:blip r:embed="rId8">
            <a:alphaModFix/>
          </a:blip>
          <a:stretch>
            <a:fillRect/>
          </a:stretch>
        </p:blipFill>
        <p:spPr>
          <a:xfrm>
            <a:off x="7879371" y="1100300"/>
            <a:ext cx="1064875" cy="1471450"/>
          </a:xfrm>
          <a:prstGeom prst="rect">
            <a:avLst/>
          </a:prstGeom>
          <a:noFill/>
          <a:ln>
            <a:noFill/>
          </a:ln>
        </p:spPr>
      </p:pic>
      <p:pic>
        <p:nvPicPr>
          <p:cNvPr id="99" name="Google Shape;99;p16"/>
          <p:cNvPicPr preferRelativeResize="0"/>
          <p:nvPr/>
        </p:nvPicPr>
        <p:blipFill rotWithShape="1">
          <a:blip r:embed="rId9">
            <a:alphaModFix/>
          </a:blip>
          <a:srcRect b="0" l="0" r="82013" t="0"/>
          <a:stretch/>
        </p:blipFill>
        <p:spPr>
          <a:xfrm>
            <a:off x="563695" y="1100300"/>
            <a:ext cx="530250" cy="1471450"/>
          </a:xfrm>
          <a:prstGeom prst="rect">
            <a:avLst/>
          </a:prstGeom>
          <a:noFill/>
          <a:ln>
            <a:noFill/>
          </a:ln>
        </p:spPr>
      </p:pic>
      <p:sp>
        <p:nvSpPr>
          <p:cNvPr id="100" name="Google Shape;100;p16"/>
          <p:cNvSpPr txBox="1"/>
          <p:nvPr>
            <p:ph idx="4294967295" type="ctrTitle"/>
          </p:nvPr>
        </p:nvSpPr>
        <p:spPr>
          <a:xfrm>
            <a:off x="-119472" y="2571738"/>
            <a:ext cx="1896600" cy="90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000">
                <a:solidFill>
                  <a:srgbClr val="D60124"/>
                </a:solidFill>
              </a:rPr>
              <a:t>Say </a:t>
            </a:r>
            <a:endParaRPr b="1" sz="2000">
              <a:solidFill>
                <a:srgbClr val="D60124"/>
              </a:solidFill>
            </a:endParaRPr>
          </a:p>
          <a:p>
            <a:pPr indent="0" lvl="0" marL="0" rtl="0" algn="ctr">
              <a:spcBef>
                <a:spcPts val="0"/>
              </a:spcBef>
              <a:spcAft>
                <a:spcPts val="0"/>
              </a:spcAft>
              <a:buNone/>
            </a:pPr>
            <a:r>
              <a:rPr b="1" lang="en-GB" sz="2000">
                <a:solidFill>
                  <a:srgbClr val="D60124"/>
                </a:solidFill>
              </a:rPr>
              <a:t>Ta!</a:t>
            </a:r>
            <a:endParaRPr b="1" sz="2000">
              <a:solidFill>
                <a:srgbClr val="D60124"/>
              </a:solidFill>
            </a:endParaRPr>
          </a:p>
        </p:txBody>
      </p:sp>
      <p:sp>
        <p:nvSpPr>
          <p:cNvPr id="101" name="Google Shape;101;p16"/>
          <p:cNvSpPr txBox="1"/>
          <p:nvPr>
            <p:ph idx="4294967295" type="ctrTitle"/>
          </p:nvPr>
        </p:nvSpPr>
        <p:spPr>
          <a:xfrm>
            <a:off x="7463516" y="2440363"/>
            <a:ext cx="1896600" cy="90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000">
                <a:solidFill>
                  <a:srgbClr val="D60124"/>
                </a:solidFill>
              </a:rPr>
              <a:t>Say </a:t>
            </a:r>
            <a:endParaRPr b="1" sz="2000">
              <a:solidFill>
                <a:srgbClr val="D60124"/>
              </a:solidFill>
            </a:endParaRPr>
          </a:p>
          <a:p>
            <a:pPr indent="0" lvl="0" marL="0" rtl="0" algn="ctr">
              <a:spcBef>
                <a:spcPts val="0"/>
              </a:spcBef>
              <a:spcAft>
                <a:spcPts val="0"/>
              </a:spcAft>
              <a:buNone/>
            </a:pPr>
            <a:r>
              <a:rPr b="1" lang="en-GB" sz="2000">
                <a:solidFill>
                  <a:srgbClr val="D60124"/>
                </a:solidFill>
              </a:rPr>
              <a:t>Ti-Ti!</a:t>
            </a:r>
            <a:endParaRPr b="1" sz="2000">
              <a:solidFill>
                <a:srgbClr val="D6012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7"/>
          <p:cNvPicPr preferRelativeResize="0"/>
          <p:nvPr/>
        </p:nvPicPr>
        <p:blipFill rotWithShape="1">
          <a:blip r:embed="rId3">
            <a:alphaModFix/>
          </a:blip>
          <a:srcRect b="0" l="0" r="0" t="66879"/>
          <a:stretch/>
        </p:blipFill>
        <p:spPr>
          <a:xfrm>
            <a:off x="-47050" y="3540926"/>
            <a:ext cx="9296200" cy="1602575"/>
          </a:xfrm>
          <a:prstGeom prst="rect">
            <a:avLst/>
          </a:prstGeom>
          <a:noFill/>
          <a:ln>
            <a:noFill/>
          </a:ln>
        </p:spPr>
      </p:pic>
      <p:pic>
        <p:nvPicPr>
          <p:cNvPr id="107" name="Google Shape;107;p17"/>
          <p:cNvPicPr preferRelativeResize="0"/>
          <p:nvPr/>
        </p:nvPicPr>
        <p:blipFill rotWithShape="1">
          <a:blip r:embed="rId4">
            <a:alphaModFix/>
          </a:blip>
          <a:srcRect b="23928" l="0" r="0" t="10424"/>
          <a:stretch/>
        </p:blipFill>
        <p:spPr>
          <a:xfrm>
            <a:off x="59950" y="4263850"/>
            <a:ext cx="1747599" cy="765175"/>
          </a:xfrm>
          <a:prstGeom prst="rect">
            <a:avLst/>
          </a:prstGeom>
          <a:noFill/>
          <a:ln>
            <a:noFill/>
          </a:ln>
        </p:spPr>
      </p:pic>
      <p:pic>
        <p:nvPicPr>
          <p:cNvPr id="108" name="Google Shape;108;p17"/>
          <p:cNvPicPr preferRelativeResize="0"/>
          <p:nvPr/>
        </p:nvPicPr>
        <p:blipFill rotWithShape="1">
          <a:blip r:embed="rId5">
            <a:alphaModFix/>
          </a:blip>
          <a:srcRect b="37500" l="-4591" r="0" t="0"/>
          <a:stretch/>
        </p:blipFill>
        <p:spPr>
          <a:xfrm>
            <a:off x="7930619" y="4100500"/>
            <a:ext cx="1213375" cy="966702"/>
          </a:xfrm>
          <a:prstGeom prst="rect">
            <a:avLst/>
          </a:prstGeom>
          <a:noFill/>
          <a:ln>
            <a:noFill/>
          </a:ln>
        </p:spPr>
      </p:pic>
      <p:sp>
        <p:nvSpPr>
          <p:cNvPr id="109" name="Google Shape;109;p17"/>
          <p:cNvSpPr txBox="1"/>
          <p:nvPr/>
        </p:nvSpPr>
        <p:spPr>
          <a:xfrm>
            <a:off x="3459300" y="4428275"/>
            <a:ext cx="22254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100">
                <a:solidFill>
                  <a:srgbClr val="EEFF41"/>
                </a:solidFill>
              </a:rPr>
              <a:t>A</a:t>
            </a:r>
            <a:r>
              <a:rPr b="1" lang="en-GB" sz="3100">
                <a:solidFill>
                  <a:srgbClr val="FFFFFF"/>
                </a:solidFill>
              </a:rPr>
              <a:t>C</a:t>
            </a:r>
            <a:r>
              <a:rPr b="1" lang="en-GB" sz="3100">
                <a:solidFill>
                  <a:srgbClr val="000000"/>
                </a:solidFill>
              </a:rPr>
              <a:t>HI</a:t>
            </a:r>
            <a:r>
              <a:rPr b="1" lang="en-GB" sz="3100"/>
              <a:t>EVED</a:t>
            </a:r>
            <a:endParaRPr b="1" sz="3100"/>
          </a:p>
        </p:txBody>
      </p:sp>
      <p:sp>
        <p:nvSpPr>
          <p:cNvPr id="110" name="Google Shape;110;p17"/>
          <p:cNvSpPr txBox="1"/>
          <p:nvPr>
            <p:ph type="title"/>
          </p:nvPr>
        </p:nvSpPr>
        <p:spPr>
          <a:xfrm>
            <a:off x="340750" y="215325"/>
            <a:ext cx="8520600" cy="66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D60124"/>
                </a:solidFill>
              </a:rPr>
              <a:t>Last week we created a song</a:t>
            </a:r>
            <a:endParaRPr b="1">
              <a:solidFill>
                <a:srgbClr val="D60124"/>
              </a:solidFill>
            </a:endParaRPr>
          </a:p>
        </p:txBody>
      </p:sp>
      <p:sp>
        <p:nvSpPr>
          <p:cNvPr id="111" name="Google Shape;111;p17"/>
          <p:cNvSpPr txBox="1"/>
          <p:nvPr>
            <p:ph idx="1" type="body"/>
          </p:nvPr>
        </p:nvSpPr>
        <p:spPr>
          <a:xfrm>
            <a:off x="311700" y="976050"/>
            <a:ext cx="8520600" cy="26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000">
                <a:solidFill>
                  <a:schemeClr val="dk1"/>
                </a:solidFill>
              </a:rPr>
              <a:t>In your groups you:</a:t>
            </a:r>
            <a:endParaRPr sz="2000">
              <a:solidFill>
                <a:schemeClr val="dk1"/>
              </a:solidFill>
            </a:endParaRPr>
          </a:p>
          <a:p>
            <a:pPr indent="-355600" lvl="0" marL="457200" rtl="0" algn="l">
              <a:spcBef>
                <a:spcPts val="1200"/>
              </a:spcBef>
              <a:spcAft>
                <a:spcPts val="0"/>
              </a:spcAft>
              <a:buClr>
                <a:srgbClr val="D60124"/>
              </a:buClr>
              <a:buSzPts val="2000"/>
              <a:buAutoNum type="arabicPeriod"/>
            </a:pPr>
            <a:r>
              <a:rPr lang="en-GB" sz="2000">
                <a:solidFill>
                  <a:schemeClr val="dk1"/>
                </a:solidFill>
              </a:rPr>
              <a:t>Decided what your song is about.</a:t>
            </a:r>
            <a:endParaRPr sz="2000">
              <a:solidFill>
                <a:schemeClr val="dk1"/>
              </a:solidFill>
            </a:endParaRPr>
          </a:p>
          <a:p>
            <a:pPr indent="-355600" lvl="0" marL="457200" rtl="0" algn="l">
              <a:spcBef>
                <a:spcPts val="0"/>
              </a:spcBef>
              <a:spcAft>
                <a:spcPts val="0"/>
              </a:spcAft>
              <a:buClr>
                <a:srgbClr val="D60124"/>
              </a:buClr>
              <a:buSzPts val="2000"/>
              <a:buAutoNum type="arabicPeriod"/>
            </a:pPr>
            <a:r>
              <a:rPr lang="en-GB" sz="2000">
                <a:solidFill>
                  <a:schemeClr val="dk1"/>
                </a:solidFill>
              </a:rPr>
              <a:t>Started the song by singing on the pulse.</a:t>
            </a:r>
            <a:endParaRPr sz="2000">
              <a:solidFill>
                <a:schemeClr val="dk1"/>
              </a:solidFill>
            </a:endParaRPr>
          </a:p>
          <a:p>
            <a:pPr indent="-355600" lvl="0" marL="457200" rtl="0" algn="l">
              <a:spcBef>
                <a:spcPts val="0"/>
              </a:spcBef>
              <a:spcAft>
                <a:spcPts val="0"/>
              </a:spcAft>
              <a:buClr>
                <a:srgbClr val="D60124"/>
              </a:buClr>
              <a:buSzPts val="2000"/>
              <a:buAutoNum type="arabicPeriod"/>
            </a:pPr>
            <a:r>
              <a:rPr lang="en-GB" sz="2000">
                <a:solidFill>
                  <a:schemeClr val="dk1"/>
                </a:solidFill>
              </a:rPr>
              <a:t>Then change into a rhythm, using ‘ta and titi’ to help.</a:t>
            </a:r>
            <a:endParaRPr sz="2000">
              <a:solidFill>
                <a:schemeClr val="dk1"/>
              </a:solidFill>
            </a:endParaRPr>
          </a:p>
          <a:p>
            <a:pPr indent="-355600" lvl="0" marL="457200" rtl="0" algn="l">
              <a:spcBef>
                <a:spcPts val="0"/>
              </a:spcBef>
              <a:spcAft>
                <a:spcPts val="0"/>
              </a:spcAft>
              <a:buClr>
                <a:srgbClr val="D60124"/>
              </a:buClr>
              <a:buSzPts val="2000"/>
              <a:buAutoNum type="arabicPeriod"/>
            </a:pPr>
            <a:r>
              <a:rPr lang="en-GB" sz="2000">
                <a:solidFill>
                  <a:schemeClr val="dk1"/>
                </a:solidFill>
              </a:rPr>
              <a:t>Lastly, you created a call and response lyrics for your song.</a:t>
            </a:r>
            <a:endParaRPr sz="20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8"/>
          <p:cNvPicPr preferRelativeResize="0"/>
          <p:nvPr/>
        </p:nvPicPr>
        <p:blipFill rotWithShape="1">
          <a:blip r:embed="rId3">
            <a:alphaModFix/>
          </a:blip>
          <a:srcRect b="38279" l="0" r="0" t="0"/>
          <a:stretch/>
        </p:blipFill>
        <p:spPr>
          <a:xfrm>
            <a:off x="6738450" y="3041695"/>
            <a:ext cx="2275826" cy="1872881"/>
          </a:xfrm>
          <a:prstGeom prst="rect">
            <a:avLst/>
          </a:prstGeom>
          <a:noFill/>
          <a:ln>
            <a:noFill/>
          </a:ln>
        </p:spPr>
      </p:pic>
      <p:sp>
        <p:nvSpPr>
          <p:cNvPr id="117" name="Google Shape;117;p18"/>
          <p:cNvSpPr txBox="1"/>
          <p:nvPr>
            <p:ph type="ctrTitle"/>
          </p:nvPr>
        </p:nvSpPr>
        <p:spPr>
          <a:xfrm>
            <a:off x="968250" y="476575"/>
            <a:ext cx="7893600" cy="3489600"/>
          </a:xfrm>
          <a:prstGeom prst="rect">
            <a:avLst/>
          </a:prstGeom>
        </p:spPr>
        <p:txBody>
          <a:bodyPr anchorCtr="0" anchor="ctr" bIns="91425" lIns="91425" spcFirstLastPara="1" rIns="91425" wrap="square" tIns="91425">
            <a:normAutofit/>
          </a:bodyPr>
          <a:lstStyle/>
          <a:p>
            <a:pPr indent="0" lvl="0" marL="0" rtl="0" algn="ctr">
              <a:lnSpc>
                <a:spcPct val="80000"/>
              </a:lnSpc>
              <a:spcBef>
                <a:spcPts val="0"/>
              </a:spcBef>
              <a:spcAft>
                <a:spcPts val="0"/>
              </a:spcAft>
              <a:buNone/>
            </a:pPr>
            <a:r>
              <a:rPr b="1" lang="en-GB" sz="4500">
                <a:solidFill>
                  <a:srgbClr val="D60124"/>
                </a:solidFill>
              </a:rPr>
              <a:t>Get into your groups</a:t>
            </a:r>
            <a:r>
              <a:rPr b="1" lang="en-GB" sz="4500">
                <a:solidFill>
                  <a:srgbClr val="D60124"/>
                </a:solidFill>
              </a:rPr>
              <a:t>!</a:t>
            </a:r>
            <a:endParaRPr b="1" sz="4500">
              <a:solidFill>
                <a:srgbClr val="D60124"/>
              </a:solidFill>
            </a:endParaRPr>
          </a:p>
          <a:p>
            <a:pPr indent="0" lvl="0" marL="0" rtl="0" algn="ctr">
              <a:lnSpc>
                <a:spcPct val="80000"/>
              </a:lnSpc>
              <a:spcBef>
                <a:spcPts val="0"/>
              </a:spcBef>
              <a:spcAft>
                <a:spcPts val="0"/>
              </a:spcAft>
              <a:buNone/>
            </a:pPr>
            <a:r>
              <a:rPr b="1" lang="en-GB" sz="4500"/>
              <a:t>Let’s get </a:t>
            </a:r>
            <a:endParaRPr b="1" sz="4500"/>
          </a:p>
          <a:p>
            <a:pPr indent="0" lvl="0" marL="0" rtl="0" algn="ctr">
              <a:lnSpc>
                <a:spcPct val="80000"/>
              </a:lnSpc>
              <a:spcBef>
                <a:spcPts val="0"/>
              </a:spcBef>
              <a:spcAft>
                <a:spcPts val="0"/>
              </a:spcAft>
              <a:buNone/>
            </a:pPr>
            <a:r>
              <a:rPr b="1" lang="en-GB" sz="4500"/>
              <a:t>our songs ready!</a:t>
            </a:r>
            <a:endParaRPr b="1" sz="4500"/>
          </a:p>
        </p:txBody>
      </p:sp>
      <p:pic>
        <p:nvPicPr>
          <p:cNvPr id="118" name="Google Shape;118;p18"/>
          <p:cNvPicPr preferRelativeResize="0"/>
          <p:nvPr/>
        </p:nvPicPr>
        <p:blipFill rotWithShape="1">
          <a:blip r:embed="rId4">
            <a:alphaModFix/>
          </a:blip>
          <a:srcRect b="0" l="0" r="45872" t="0"/>
          <a:stretch/>
        </p:blipFill>
        <p:spPr>
          <a:xfrm>
            <a:off x="-152401" y="0"/>
            <a:ext cx="3937750" cy="5143499"/>
          </a:xfrm>
          <a:prstGeom prst="rect">
            <a:avLst/>
          </a:prstGeom>
          <a:noFill/>
          <a:ln>
            <a:noFill/>
          </a:ln>
        </p:spPr>
      </p:pic>
      <p:sp>
        <p:nvSpPr>
          <p:cNvPr id="119" name="Google Shape;119;p18"/>
          <p:cNvSpPr txBox="1"/>
          <p:nvPr/>
        </p:nvSpPr>
        <p:spPr>
          <a:xfrm>
            <a:off x="654738" y="33309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80000"/>
              </a:lnSpc>
              <a:spcBef>
                <a:spcPts val="0"/>
              </a:spcBef>
              <a:spcAft>
                <a:spcPts val="0"/>
              </a:spcAft>
              <a:buNone/>
            </a:pPr>
            <a:r>
              <a:t/>
            </a:r>
            <a:endParaRPr b="1" i="1" sz="1979">
              <a:solidFill>
                <a:srgbClr val="D6012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27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9"/>
          <p:cNvPicPr preferRelativeResize="0"/>
          <p:nvPr/>
        </p:nvPicPr>
        <p:blipFill rotWithShape="1">
          <a:blip r:embed="rId3">
            <a:alphaModFix/>
          </a:blip>
          <a:srcRect b="0" l="0" r="0" t="66879"/>
          <a:stretch/>
        </p:blipFill>
        <p:spPr>
          <a:xfrm>
            <a:off x="-47050" y="3540926"/>
            <a:ext cx="9296200" cy="1602575"/>
          </a:xfrm>
          <a:prstGeom prst="rect">
            <a:avLst/>
          </a:prstGeom>
          <a:noFill/>
          <a:ln>
            <a:noFill/>
          </a:ln>
        </p:spPr>
      </p:pic>
      <p:pic>
        <p:nvPicPr>
          <p:cNvPr id="125" name="Google Shape;125;p19"/>
          <p:cNvPicPr preferRelativeResize="0"/>
          <p:nvPr/>
        </p:nvPicPr>
        <p:blipFill rotWithShape="1">
          <a:blip r:embed="rId4">
            <a:alphaModFix/>
          </a:blip>
          <a:srcRect b="23928" l="0" r="0" t="10424"/>
          <a:stretch/>
        </p:blipFill>
        <p:spPr>
          <a:xfrm>
            <a:off x="59950" y="4263850"/>
            <a:ext cx="1747599" cy="765175"/>
          </a:xfrm>
          <a:prstGeom prst="rect">
            <a:avLst/>
          </a:prstGeom>
          <a:noFill/>
          <a:ln>
            <a:noFill/>
          </a:ln>
        </p:spPr>
      </p:pic>
      <p:pic>
        <p:nvPicPr>
          <p:cNvPr id="126" name="Google Shape;126;p19"/>
          <p:cNvPicPr preferRelativeResize="0"/>
          <p:nvPr/>
        </p:nvPicPr>
        <p:blipFill rotWithShape="1">
          <a:blip r:embed="rId5">
            <a:alphaModFix/>
          </a:blip>
          <a:srcRect b="37500" l="-4591" r="0" t="0"/>
          <a:stretch/>
        </p:blipFill>
        <p:spPr>
          <a:xfrm>
            <a:off x="7930619" y="4100500"/>
            <a:ext cx="1213375" cy="966702"/>
          </a:xfrm>
          <a:prstGeom prst="rect">
            <a:avLst/>
          </a:prstGeom>
          <a:noFill/>
          <a:ln>
            <a:noFill/>
          </a:ln>
        </p:spPr>
      </p:pic>
      <p:sp>
        <p:nvSpPr>
          <p:cNvPr id="127" name="Google Shape;127;p19"/>
          <p:cNvSpPr txBox="1"/>
          <p:nvPr/>
        </p:nvSpPr>
        <p:spPr>
          <a:xfrm>
            <a:off x="3459300" y="4428275"/>
            <a:ext cx="22254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100">
                <a:solidFill>
                  <a:srgbClr val="EEFF41"/>
                </a:solidFill>
              </a:rPr>
              <a:t>A</a:t>
            </a:r>
            <a:r>
              <a:rPr b="1" lang="en-GB" sz="3100">
                <a:solidFill>
                  <a:srgbClr val="FFFFFF"/>
                </a:solidFill>
              </a:rPr>
              <a:t>C</a:t>
            </a:r>
            <a:r>
              <a:rPr b="1" lang="en-GB" sz="3100">
                <a:solidFill>
                  <a:srgbClr val="000000"/>
                </a:solidFill>
              </a:rPr>
              <a:t>HI</a:t>
            </a:r>
            <a:r>
              <a:rPr b="1" lang="en-GB" sz="3100"/>
              <a:t>EVED</a:t>
            </a:r>
            <a:endParaRPr b="1" sz="3100"/>
          </a:p>
        </p:txBody>
      </p:sp>
      <p:sp>
        <p:nvSpPr>
          <p:cNvPr id="128" name="Google Shape;128;p19"/>
          <p:cNvSpPr txBox="1"/>
          <p:nvPr>
            <p:ph type="title"/>
          </p:nvPr>
        </p:nvSpPr>
        <p:spPr>
          <a:xfrm>
            <a:off x="340750" y="215325"/>
            <a:ext cx="8520600" cy="66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D60124"/>
                </a:solidFill>
              </a:rPr>
              <a:t>Adding notation to our song</a:t>
            </a:r>
            <a:endParaRPr b="1">
              <a:solidFill>
                <a:srgbClr val="D60124"/>
              </a:solidFill>
            </a:endParaRPr>
          </a:p>
        </p:txBody>
      </p:sp>
      <p:sp>
        <p:nvSpPr>
          <p:cNvPr id="129" name="Google Shape;129;p19"/>
          <p:cNvSpPr txBox="1"/>
          <p:nvPr>
            <p:ph idx="1" type="body"/>
          </p:nvPr>
        </p:nvSpPr>
        <p:spPr>
          <a:xfrm>
            <a:off x="311700" y="976050"/>
            <a:ext cx="8520600" cy="182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dk1"/>
                </a:solidFill>
              </a:rPr>
              <a:t>On your song sheet you are going to write the lyrics to your song. Above the lyrics you are going to write the notation. </a:t>
            </a:r>
            <a:endParaRPr sz="2000">
              <a:solidFill>
                <a:schemeClr val="dk1"/>
              </a:solidFill>
            </a:endParaRPr>
          </a:p>
          <a:p>
            <a:pPr indent="0" lvl="0" marL="0" rtl="0" algn="l">
              <a:spcBef>
                <a:spcPts val="1200"/>
              </a:spcBef>
              <a:spcAft>
                <a:spcPts val="0"/>
              </a:spcAft>
              <a:buNone/>
            </a:pPr>
            <a:r>
              <a:rPr lang="en-GB" sz="2000">
                <a:solidFill>
                  <a:schemeClr val="dk1"/>
                </a:solidFill>
              </a:rPr>
              <a:t>Your first verse should have followed the pulse of the song, so all the notes should be crotchets. Have a practice at drawing them!</a:t>
            </a:r>
            <a:endParaRPr sz="20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pic>
        <p:nvPicPr>
          <p:cNvPr id="130" name="Google Shape;130;p19"/>
          <p:cNvPicPr preferRelativeResize="0"/>
          <p:nvPr/>
        </p:nvPicPr>
        <p:blipFill>
          <a:blip r:embed="rId6">
            <a:alphaModFix/>
          </a:blip>
          <a:stretch>
            <a:fillRect/>
          </a:stretch>
        </p:blipFill>
        <p:spPr>
          <a:xfrm>
            <a:off x="2853701" y="2618875"/>
            <a:ext cx="859159" cy="1649475"/>
          </a:xfrm>
          <a:prstGeom prst="rect">
            <a:avLst/>
          </a:prstGeom>
          <a:noFill/>
          <a:ln>
            <a:noFill/>
          </a:ln>
        </p:spPr>
      </p:pic>
      <p:pic>
        <p:nvPicPr>
          <p:cNvPr id="131" name="Google Shape;131;p19"/>
          <p:cNvPicPr preferRelativeResize="0"/>
          <p:nvPr/>
        </p:nvPicPr>
        <p:blipFill>
          <a:blip r:embed="rId6">
            <a:alphaModFix/>
          </a:blip>
          <a:stretch>
            <a:fillRect/>
          </a:stretch>
        </p:blipFill>
        <p:spPr>
          <a:xfrm>
            <a:off x="3712851" y="2661500"/>
            <a:ext cx="859159" cy="1649475"/>
          </a:xfrm>
          <a:prstGeom prst="rect">
            <a:avLst/>
          </a:prstGeom>
          <a:noFill/>
          <a:ln>
            <a:noFill/>
          </a:ln>
        </p:spPr>
      </p:pic>
      <p:pic>
        <p:nvPicPr>
          <p:cNvPr id="132" name="Google Shape;132;p19"/>
          <p:cNvPicPr preferRelativeResize="0"/>
          <p:nvPr/>
        </p:nvPicPr>
        <p:blipFill>
          <a:blip r:embed="rId6">
            <a:alphaModFix/>
          </a:blip>
          <a:stretch>
            <a:fillRect/>
          </a:stretch>
        </p:blipFill>
        <p:spPr>
          <a:xfrm>
            <a:off x="4572001" y="2661500"/>
            <a:ext cx="859159" cy="1649475"/>
          </a:xfrm>
          <a:prstGeom prst="rect">
            <a:avLst/>
          </a:prstGeom>
          <a:noFill/>
          <a:ln>
            <a:noFill/>
          </a:ln>
        </p:spPr>
      </p:pic>
      <p:pic>
        <p:nvPicPr>
          <p:cNvPr id="133" name="Google Shape;133;p19"/>
          <p:cNvPicPr preferRelativeResize="0"/>
          <p:nvPr/>
        </p:nvPicPr>
        <p:blipFill>
          <a:blip r:embed="rId6">
            <a:alphaModFix/>
          </a:blip>
          <a:stretch>
            <a:fillRect/>
          </a:stretch>
        </p:blipFill>
        <p:spPr>
          <a:xfrm>
            <a:off x="5431151" y="2661500"/>
            <a:ext cx="859159" cy="1649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0"/>
          <p:cNvPicPr preferRelativeResize="0"/>
          <p:nvPr/>
        </p:nvPicPr>
        <p:blipFill rotWithShape="1">
          <a:blip r:embed="rId3">
            <a:alphaModFix/>
          </a:blip>
          <a:srcRect b="0" l="0" r="0" t="66879"/>
          <a:stretch/>
        </p:blipFill>
        <p:spPr>
          <a:xfrm>
            <a:off x="-47050" y="3540926"/>
            <a:ext cx="9296200" cy="1602575"/>
          </a:xfrm>
          <a:prstGeom prst="rect">
            <a:avLst/>
          </a:prstGeom>
          <a:noFill/>
          <a:ln>
            <a:noFill/>
          </a:ln>
        </p:spPr>
      </p:pic>
      <p:pic>
        <p:nvPicPr>
          <p:cNvPr id="139" name="Google Shape;139;p20"/>
          <p:cNvPicPr preferRelativeResize="0"/>
          <p:nvPr/>
        </p:nvPicPr>
        <p:blipFill rotWithShape="1">
          <a:blip r:embed="rId4">
            <a:alphaModFix/>
          </a:blip>
          <a:srcRect b="23928" l="0" r="0" t="10424"/>
          <a:stretch/>
        </p:blipFill>
        <p:spPr>
          <a:xfrm>
            <a:off x="59950" y="4263850"/>
            <a:ext cx="1747599" cy="765175"/>
          </a:xfrm>
          <a:prstGeom prst="rect">
            <a:avLst/>
          </a:prstGeom>
          <a:noFill/>
          <a:ln>
            <a:noFill/>
          </a:ln>
        </p:spPr>
      </p:pic>
      <p:pic>
        <p:nvPicPr>
          <p:cNvPr id="140" name="Google Shape;140;p20"/>
          <p:cNvPicPr preferRelativeResize="0"/>
          <p:nvPr/>
        </p:nvPicPr>
        <p:blipFill rotWithShape="1">
          <a:blip r:embed="rId5">
            <a:alphaModFix/>
          </a:blip>
          <a:srcRect b="37500" l="-4591" r="0" t="0"/>
          <a:stretch/>
        </p:blipFill>
        <p:spPr>
          <a:xfrm>
            <a:off x="7930619" y="4100500"/>
            <a:ext cx="1213375" cy="966702"/>
          </a:xfrm>
          <a:prstGeom prst="rect">
            <a:avLst/>
          </a:prstGeom>
          <a:noFill/>
          <a:ln>
            <a:noFill/>
          </a:ln>
        </p:spPr>
      </p:pic>
      <p:sp>
        <p:nvSpPr>
          <p:cNvPr id="141" name="Google Shape;141;p20"/>
          <p:cNvSpPr txBox="1"/>
          <p:nvPr/>
        </p:nvSpPr>
        <p:spPr>
          <a:xfrm>
            <a:off x="3459300" y="4428275"/>
            <a:ext cx="22254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100">
                <a:solidFill>
                  <a:srgbClr val="EEFF41"/>
                </a:solidFill>
              </a:rPr>
              <a:t>A</a:t>
            </a:r>
            <a:r>
              <a:rPr b="1" lang="en-GB" sz="3100">
                <a:solidFill>
                  <a:srgbClr val="FFFFFF"/>
                </a:solidFill>
              </a:rPr>
              <a:t>C</a:t>
            </a:r>
            <a:r>
              <a:rPr b="1" lang="en-GB" sz="3100">
                <a:solidFill>
                  <a:srgbClr val="000000"/>
                </a:solidFill>
              </a:rPr>
              <a:t>HI</a:t>
            </a:r>
            <a:r>
              <a:rPr b="1" lang="en-GB" sz="3100"/>
              <a:t>EVED</a:t>
            </a:r>
            <a:endParaRPr b="1" sz="3100"/>
          </a:p>
        </p:txBody>
      </p:sp>
      <p:sp>
        <p:nvSpPr>
          <p:cNvPr id="142" name="Google Shape;142;p20"/>
          <p:cNvSpPr txBox="1"/>
          <p:nvPr>
            <p:ph type="title"/>
          </p:nvPr>
        </p:nvSpPr>
        <p:spPr>
          <a:xfrm>
            <a:off x="340750" y="215325"/>
            <a:ext cx="8520600" cy="66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D60124"/>
                </a:solidFill>
              </a:rPr>
              <a:t>Following the pulse</a:t>
            </a:r>
            <a:endParaRPr b="1">
              <a:solidFill>
                <a:srgbClr val="D60124"/>
              </a:solidFill>
            </a:endParaRPr>
          </a:p>
        </p:txBody>
      </p:sp>
      <p:sp>
        <p:nvSpPr>
          <p:cNvPr id="143" name="Google Shape;143;p20"/>
          <p:cNvSpPr txBox="1"/>
          <p:nvPr>
            <p:ph idx="1" type="body"/>
          </p:nvPr>
        </p:nvSpPr>
        <p:spPr>
          <a:xfrm>
            <a:off x="311700" y="976050"/>
            <a:ext cx="8520600" cy="26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dk1"/>
                </a:solidFill>
              </a:rPr>
              <a:t>The sheet for your first verse should look like this. Your lyrics should follow the pulse so each word should last one beat.</a:t>
            </a:r>
            <a:endParaRPr sz="2000">
              <a:solidFill>
                <a:schemeClr val="dk1"/>
              </a:solidFill>
            </a:endParaRPr>
          </a:p>
          <a:p>
            <a:pPr indent="0" lvl="0" marL="0" rtl="0" algn="l">
              <a:spcBef>
                <a:spcPts val="1200"/>
              </a:spcBef>
              <a:spcAft>
                <a:spcPts val="0"/>
              </a:spcAft>
              <a:buNone/>
            </a:pPr>
            <a:r>
              <a:t/>
            </a:r>
            <a:endParaRPr sz="2000">
              <a:solidFill>
                <a:schemeClr val="dk1"/>
              </a:solidFill>
            </a:endParaRPr>
          </a:p>
          <a:p>
            <a:pPr indent="0" lvl="0" marL="0" rtl="0" algn="l">
              <a:spcBef>
                <a:spcPts val="1200"/>
              </a:spcBef>
              <a:spcAft>
                <a:spcPts val="0"/>
              </a:spcAft>
              <a:buNone/>
            </a:pPr>
            <a:r>
              <a:t/>
            </a:r>
            <a:endParaRPr sz="20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graphicFrame>
        <p:nvGraphicFramePr>
          <p:cNvPr id="144" name="Google Shape;144;p20"/>
          <p:cNvGraphicFramePr/>
          <p:nvPr/>
        </p:nvGraphicFramePr>
        <p:xfrm>
          <a:off x="952500" y="1925200"/>
          <a:ext cx="3000000" cy="3000000"/>
        </p:xfrm>
        <a:graphic>
          <a:graphicData uri="http://schemas.openxmlformats.org/drawingml/2006/table">
            <a:tbl>
              <a:tblPr>
                <a:noFill/>
                <a:tableStyleId>{ADDB2144-13D3-4B41-ABE9-3F160094CD0D}</a:tableStyleId>
              </a:tblPr>
              <a:tblGrid>
                <a:gridCol w="1809750"/>
                <a:gridCol w="1809750"/>
                <a:gridCol w="1809750"/>
                <a:gridCol w="1809750"/>
              </a:tblGrid>
              <a:tr h="7275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27500">
                <a:tc>
                  <a:txBody>
                    <a:bodyPr/>
                    <a:lstStyle/>
                    <a:p>
                      <a:pPr indent="0" lvl="0" marL="0" rtl="0" algn="ctr">
                        <a:spcBef>
                          <a:spcPts val="0"/>
                        </a:spcBef>
                        <a:spcAft>
                          <a:spcPts val="0"/>
                        </a:spcAft>
                        <a:buNone/>
                      </a:pPr>
                      <a:r>
                        <a:rPr b="1" lang="en-GB"/>
                        <a:t>I</a:t>
                      </a:r>
                      <a:endParaRPr b="1"/>
                    </a:p>
                  </a:txBody>
                  <a:tcPr marT="91425" marB="91425" marR="91425" marL="91425"/>
                </a:tc>
                <a:tc>
                  <a:txBody>
                    <a:bodyPr/>
                    <a:lstStyle/>
                    <a:p>
                      <a:pPr indent="0" lvl="0" marL="0" rtl="0" algn="ctr">
                        <a:spcBef>
                          <a:spcPts val="0"/>
                        </a:spcBef>
                        <a:spcAft>
                          <a:spcPts val="0"/>
                        </a:spcAft>
                        <a:buNone/>
                      </a:pPr>
                      <a:r>
                        <a:rPr b="1" lang="en-GB"/>
                        <a:t>like</a:t>
                      </a:r>
                      <a:endParaRPr b="1"/>
                    </a:p>
                  </a:txBody>
                  <a:tcPr marT="91425" marB="91425" marR="91425" marL="91425"/>
                </a:tc>
                <a:tc>
                  <a:txBody>
                    <a:bodyPr/>
                    <a:lstStyle/>
                    <a:p>
                      <a:pPr indent="0" lvl="0" marL="0" rtl="0" algn="ctr">
                        <a:spcBef>
                          <a:spcPts val="0"/>
                        </a:spcBef>
                        <a:spcAft>
                          <a:spcPts val="0"/>
                        </a:spcAft>
                        <a:buNone/>
                      </a:pPr>
                      <a:r>
                        <a:rPr b="1" lang="en-GB"/>
                        <a:t>french</a:t>
                      </a:r>
                      <a:endParaRPr b="1"/>
                    </a:p>
                  </a:txBody>
                  <a:tcPr marT="91425" marB="91425" marR="91425" marL="91425"/>
                </a:tc>
                <a:tc>
                  <a:txBody>
                    <a:bodyPr/>
                    <a:lstStyle/>
                    <a:p>
                      <a:pPr indent="0" lvl="0" marL="0" rtl="0" algn="ctr">
                        <a:spcBef>
                          <a:spcPts val="0"/>
                        </a:spcBef>
                        <a:spcAft>
                          <a:spcPts val="0"/>
                        </a:spcAft>
                        <a:buNone/>
                      </a:pPr>
                      <a:r>
                        <a:rPr b="1" lang="en-GB"/>
                        <a:t>fries</a:t>
                      </a:r>
                      <a:endParaRPr b="1"/>
                    </a:p>
                  </a:txBody>
                  <a:tcPr marT="91425" marB="91425" marR="91425" marL="91425"/>
                </a:tc>
              </a:tr>
            </a:tbl>
          </a:graphicData>
        </a:graphic>
      </p:graphicFrame>
      <p:pic>
        <p:nvPicPr>
          <p:cNvPr id="145" name="Google Shape;145;p20"/>
          <p:cNvPicPr preferRelativeResize="0"/>
          <p:nvPr/>
        </p:nvPicPr>
        <p:blipFill>
          <a:blip r:embed="rId6">
            <a:alphaModFix/>
          </a:blip>
          <a:stretch>
            <a:fillRect/>
          </a:stretch>
        </p:blipFill>
        <p:spPr>
          <a:xfrm>
            <a:off x="1619650" y="1885288"/>
            <a:ext cx="443377" cy="851236"/>
          </a:xfrm>
          <a:prstGeom prst="rect">
            <a:avLst/>
          </a:prstGeom>
          <a:noFill/>
          <a:ln>
            <a:noFill/>
          </a:ln>
        </p:spPr>
      </p:pic>
      <p:pic>
        <p:nvPicPr>
          <p:cNvPr id="146" name="Google Shape;146;p20"/>
          <p:cNvPicPr preferRelativeResize="0"/>
          <p:nvPr/>
        </p:nvPicPr>
        <p:blipFill>
          <a:blip r:embed="rId6">
            <a:alphaModFix/>
          </a:blip>
          <a:stretch>
            <a:fillRect/>
          </a:stretch>
        </p:blipFill>
        <p:spPr>
          <a:xfrm>
            <a:off x="3436583" y="1885288"/>
            <a:ext cx="443377" cy="851236"/>
          </a:xfrm>
          <a:prstGeom prst="rect">
            <a:avLst/>
          </a:prstGeom>
          <a:noFill/>
          <a:ln>
            <a:noFill/>
          </a:ln>
        </p:spPr>
      </p:pic>
      <p:pic>
        <p:nvPicPr>
          <p:cNvPr id="147" name="Google Shape;147;p20"/>
          <p:cNvPicPr preferRelativeResize="0"/>
          <p:nvPr/>
        </p:nvPicPr>
        <p:blipFill>
          <a:blip r:embed="rId6">
            <a:alphaModFix/>
          </a:blip>
          <a:stretch>
            <a:fillRect/>
          </a:stretch>
        </p:blipFill>
        <p:spPr>
          <a:xfrm>
            <a:off x="5253517" y="1885288"/>
            <a:ext cx="443377" cy="851236"/>
          </a:xfrm>
          <a:prstGeom prst="rect">
            <a:avLst/>
          </a:prstGeom>
          <a:noFill/>
          <a:ln>
            <a:noFill/>
          </a:ln>
        </p:spPr>
      </p:pic>
      <p:pic>
        <p:nvPicPr>
          <p:cNvPr id="148" name="Google Shape;148;p20"/>
          <p:cNvPicPr preferRelativeResize="0"/>
          <p:nvPr/>
        </p:nvPicPr>
        <p:blipFill>
          <a:blip r:embed="rId6">
            <a:alphaModFix/>
          </a:blip>
          <a:stretch>
            <a:fillRect/>
          </a:stretch>
        </p:blipFill>
        <p:spPr>
          <a:xfrm>
            <a:off x="7070450" y="1885275"/>
            <a:ext cx="443377" cy="8512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1"/>
          <p:cNvPicPr preferRelativeResize="0"/>
          <p:nvPr/>
        </p:nvPicPr>
        <p:blipFill rotWithShape="1">
          <a:blip r:embed="rId3">
            <a:alphaModFix/>
          </a:blip>
          <a:srcRect b="0" l="0" r="0" t="66879"/>
          <a:stretch/>
        </p:blipFill>
        <p:spPr>
          <a:xfrm>
            <a:off x="-47050" y="3540926"/>
            <a:ext cx="9296200" cy="1602575"/>
          </a:xfrm>
          <a:prstGeom prst="rect">
            <a:avLst/>
          </a:prstGeom>
          <a:noFill/>
          <a:ln>
            <a:noFill/>
          </a:ln>
        </p:spPr>
      </p:pic>
      <p:pic>
        <p:nvPicPr>
          <p:cNvPr id="154" name="Google Shape;154;p21"/>
          <p:cNvPicPr preferRelativeResize="0"/>
          <p:nvPr/>
        </p:nvPicPr>
        <p:blipFill rotWithShape="1">
          <a:blip r:embed="rId4">
            <a:alphaModFix/>
          </a:blip>
          <a:srcRect b="23928" l="0" r="0" t="10424"/>
          <a:stretch/>
        </p:blipFill>
        <p:spPr>
          <a:xfrm>
            <a:off x="59950" y="4263850"/>
            <a:ext cx="1747599" cy="765175"/>
          </a:xfrm>
          <a:prstGeom prst="rect">
            <a:avLst/>
          </a:prstGeom>
          <a:noFill/>
          <a:ln>
            <a:noFill/>
          </a:ln>
        </p:spPr>
      </p:pic>
      <p:pic>
        <p:nvPicPr>
          <p:cNvPr id="155" name="Google Shape;155;p21"/>
          <p:cNvPicPr preferRelativeResize="0"/>
          <p:nvPr/>
        </p:nvPicPr>
        <p:blipFill rotWithShape="1">
          <a:blip r:embed="rId5">
            <a:alphaModFix/>
          </a:blip>
          <a:srcRect b="37500" l="-4591" r="0" t="0"/>
          <a:stretch/>
        </p:blipFill>
        <p:spPr>
          <a:xfrm>
            <a:off x="7930619" y="4100500"/>
            <a:ext cx="1213375" cy="966702"/>
          </a:xfrm>
          <a:prstGeom prst="rect">
            <a:avLst/>
          </a:prstGeom>
          <a:noFill/>
          <a:ln>
            <a:noFill/>
          </a:ln>
        </p:spPr>
      </p:pic>
      <p:sp>
        <p:nvSpPr>
          <p:cNvPr id="156" name="Google Shape;156;p21"/>
          <p:cNvSpPr txBox="1"/>
          <p:nvPr/>
        </p:nvSpPr>
        <p:spPr>
          <a:xfrm>
            <a:off x="3459300" y="4428275"/>
            <a:ext cx="22254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100">
                <a:solidFill>
                  <a:srgbClr val="EEFF41"/>
                </a:solidFill>
              </a:rPr>
              <a:t>A</a:t>
            </a:r>
            <a:r>
              <a:rPr b="1" lang="en-GB" sz="3100">
                <a:solidFill>
                  <a:srgbClr val="FFFFFF"/>
                </a:solidFill>
              </a:rPr>
              <a:t>C</a:t>
            </a:r>
            <a:r>
              <a:rPr b="1" lang="en-GB" sz="3100">
                <a:solidFill>
                  <a:srgbClr val="000000"/>
                </a:solidFill>
              </a:rPr>
              <a:t>HI</a:t>
            </a:r>
            <a:r>
              <a:rPr b="1" lang="en-GB" sz="3100"/>
              <a:t>EVED</a:t>
            </a:r>
            <a:endParaRPr b="1" sz="3100"/>
          </a:p>
        </p:txBody>
      </p:sp>
      <p:sp>
        <p:nvSpPr>
          <p:cNvPr id="157" name="Google Shape;157;p21"/>
          <p:cNvSpPr txBox="1"/>
          <p:nvPr>
            <p:ph type="title"/>
          </p:nvPr>
        </p:nvSpPr>
        <p:spPr>
          <a:xfrm>
            <a:off x="340750" y="215325"/>
            <a:ext cx="8520600" cy="66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D60124"/>
                </a:solidFill>
              </a:rPr>
              <a:t>Now try your second and third verse</a:t>
            </a:r>
            <a:endParaRPr b="1">
              <a:solidFill>
                <a:srgbClr val="D60124"/>
              </a:solidFill>
            </a:endParaRPr>
          </a:p>
        </p:txBody>
      </p:sp>
      <p:sp>
        <p:nvSpPr>
          <p:cNvPr id="158" name="Google Shape;158;p21"/>
          <p:cNvSpPr txBox="1"/>
          <p:nvPr>
            <p:ph idx="1" type="body"/>
          </p:nvPr>
        </p:nvSpPr>
        <p:spPr>
          <a:xfrm>
            <a:off x="311700" y="976050"/>
            <a:ext cx="8520600" cy="26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dk1"/>
                </a:solidFill>
              </a:rPr>
              <a:t>You will now need to draw quavers. Clap the </a:t>
            </a:r>
            <a:r>
              <a:rPr lang="en-GB" sz="2000">
                <a:solidFill>
                  <a:schemeClr val="dk1"/>
                </a:solidFill>
              </a:rPr>
              <a:t>rhythm of your lyrics to help work out where the crotchets and quavers go! For example:</a:t>
            </a:r>
            <a:endParaRPr sz="2000">
              <a:solidFill>
                <a:schemeClr val="dk1"/>
              </a:solidFill>
            </a:endParaRPr>
          </a:p>
          <a:p>
            <a:pPr indent="0" lvl="0" marL="0" rtl="0" algn="l">
              <a:spcBef>
                <a:spcPts val="1200"/>
              </a:spcBef>
              <a:spcAft>
                <a:spcPts val="0"/>
              </a:spcAft>
              <a:buNone/>
            </a:pPr>
            <a:r>
              <a:t/>
            </a:r>
            <a:endParaRPr sz="2000">
              <a:solidFill>
                <a:schemeClr val="dk1"/>
              </a:solidFill>
            </a:endParaRPr>
          </a:p>
          <a:p>
            <a:pPr indent="0" lvl="0" marL="0" rtl="0" algn="l">
              <a:spcBef>
                <a:spcPts val="1200"/>
              </a:spcBef>
              <a:spcAft>
                <a:spcPts val="0"/>
              </a:spcAft>
              <a:buNone/>
            </a:pPr>
            <a:r>
              <a:t/>
            </a:r>
            <a:endParaRPr sz="20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graphicFrame>
        <p:nvGraphicFramePr>
          <p:cNvPr id="159" name="Google Shape;159;p21"/>
          <p:cNvGraphicFramePr/>
          <p:nvPr/>
        </p:nvGraphicFramePr>
        <p:xfrm>
          <a:off x="952500" y="1925188"/>
          <a:ext cx="3000000" cy="3000000"/>
        </p:xfrm>
        <a:graphic>
          <a:graphicData uri="http://schemas.openxmlformats.org/drawingml/2006/table">
            <a:tbl>
              <a:tblPr>
                <a:noFill/>
                <a:tableStyleId>{ADDB2144-13D3-4B41-ABE9-3F160094CD0D}</a:tableStyleId>
              </a:tblPr>
              <a:tblGrid>
                <a:gridCol w="1809750"/>
                <a:gridCol w="1809750"/>
                <a:gridCol w="1809750"/>
                <a:gridCol w="1809750"/>
              </a:tblGrid>
              <a:tr h="7275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27500">
                <a:tc>
                  <a:txBody>
                    <a:bodyPr/>
                    <a:lstStyle/>
                    <a:p>
                      <a:pPr indent="0" lvl="0" marL="0" rtl="0" algn="ctr">
                        <a:spcBef>
                          <a:spcPts val="0"/>
                        </a:spcBef>
                        <a:spcAft>
                          <a:spcPts val="0"/>
                        </a:spcAft>
                        <a:buNone/>
                      </a:pPr>
                      <a:r>
                        <a:rPr b="1" lang="en-GB"/>
                        <a:t>I</a:t>
                      </a:r>
                      <a:endParaRPr b="1"/>
                    </a:p>
                  </a:txBody>
                  <a:tcPr marT="91425" marB="91425" marR="91425" marL="91425"/>
                </a:tc>
                <a:tc>
                  <a:txBody>
                    <a:bodyPr/>
                    <a:lstStyle/>
                    <a:p>
                      <a:pPr indent="0" lvl="0" marL="0" rtl="0" algn="ctr">
                        <a:spcBef>
                          <a:spcPts val="0"/>
                        </a:spcBef>
                        <a:spcAft>
                          <a:spcPts val="0"/>
                        </a:spcAft>
                        <a:buNone/>
                      </a:pPr>
                      <a:r>
                        <a:rPr b="1" lang="en-GB"/>
                        <a:t>like</a:t>
                      </a:r>
                      <a:endParaRPr b="1"/>
                    </a:p>
                  </a:txBody>
                  <a:tcPr marT="91425" marB="91425" marR="91425" marL="91425"/>
                </a:tc>
                <a:tc>
                  <a:txBody>
                    <a:bodyPr/>
                    <a:lstStyle/>
                    <a:p>
                      <a:pPr indent="0" lvl="0" marL="0" rtl="0" algn="ctr">
                        <a:spcBef>
                          <a:spcPts val="0"/>
                        </a:spcBef>
                        <a:spcAft>
                          <a:spcPts val="0"/>
                        </a:spcAft>
                        <a:buNone/>
                      </a:pPr>
                      <a:r>
                        <a:rPr b="1" lang="en-GB"/>
                        <a:t>cheesy </a:t>
                      </a:r>
                      <a:endParaRPr b="1"/>
                    </a:p>
                  </a:txBody>
                  <a:tcPr marT="91425" marB="91425" marR="91425" marL="91425"/>
                </a:tc>
                <a:tc>
                  <a:txBody>
                    <a:bodyPr/>
                    <a:lstStyle/>
                    <a:p>
                      <a:pPr indent="0" lvl="0" marL="0" rtl="0" algn="ctr">
                        <a:spcBef>
                          <a:spcPts val="0"/>
                        </a:spcBef>
                        <a:spcAft>
                          <a:spcPts val="0"/>
                        </a:spcAft>
                        <a:buNone/>
                      </a:pPr>
                      <a:r>
                        <a:rPr b="1" lang="en-GB"/>
                        <a:t>pizza</a:t>
                      </a:r>
                      <a:endParaRPr b="1"/>
                    </a:p>
                  </a:txBody>
                  <a:tcPr marT="91425" marB="91425" marR="91425" marL="91425"/>
                </a:tc>
              </a:tr>
            </a:tbl>
          </a:graphicData>
        </a:graphic>
      </p:graphicFrame>
      <p:sp>
        <p:nvSpPr>
          <p:cNvPr id="160" name="Google Shape;160;p21"/>
          <p:cNvSpPr txBox="1"/>
          <p:nvPr/>
        </p:nvSpPr>
        <p:spPr>
          <a:xfrm>
            <a:off x="1985700" y="3540925"/>
            <a:ext cx="51726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D60124"/>
                </a:solidFill>
              </a:rPr>
              <a:t>Two syllable words will usually be quavers!</a:t>
            </a:r>
            <a:endParaRPr b="1" sz="1800">
              <a:solidFill>
                <a:srgbClr val="D60124"/>
              </a:solidFill>
            </a:endParaRPr>
          </a:p>
        </p:txBody>
      </p:sp>
      <p:pic>
        <p:nvPicPr>
          <p:cNvPr id="161" name="Google Shape;161;p21"/>
          <p:cNvPicPr preferRelativeResize="0"/>
          <p:nvPr/>
        </p:nvPicPr>
        <p:blipFill>
          <a:blip r:embed="rId6">
            <a:alphaModFix/>
          </a:blip>
          <a:stretch>
            <a:fillRect/>
          </a:stretch>
        </p:blipFill>
        <p:spPr>
          <a:xfrm>
            <a:off x="1619650" y="1885288"/>
            <a:ext cx="443377" cy="851236"/>
          </a:xfrm>
          <a:prstGeom prst="rect">
            <a:avLst/>
          </a:prstGeom>
          <a:noFill/>
          <a:ln>
            <a:noFill/>
          </a:ln>
        </p:spPr>
      </p:pic>
      <p:pic>
        <p:nvPicPr>
          <p:cNvPr id="162" name="Google Shape;162;p21"/>
          <p:cNvPicPr preferRelativeResize="0"/>
          <p:nvPr/>
        </p:nvPicPr>
        <p:blipFill>
          <a:blip r:embed="rId6">
            <a:alphaModFix/>
          </a:blip>
          <a:stretch>
            <a:fillRect/>
          </a:stretch>
        </p:blipFill>
        <p:spPr>
          <a:xfrm>
            <a:off x="3436583" y="1885288"/>
            <a:ext cx="443377" cy="851236"/>
          </a:xfrm>
          <a:prstGeom prst="rect">
            <a:avLst/>
          </a:prstGeom>
          <a:noFill/>
          <a:ln>
            <a:noFill/>
          </a:ln>
        </p:spPr>
      </p:pic>
      <p:pic>
        <p:nvPicPr>
          <p:cNvPr id="163" name="Google Shape;163;p21"/>
          <p:cNvPicPr preferRelativeResize="0"/>
          <p:nvPr/>
        </p:nvPicPr>
        <p:blipFill rotWithShape="1">
          <a:blip r:embed="rId7">
            <a:alphaModFix/>
          </a:blip>
          <a:srcRect b="11665" l="0" r="0" t="9569"/>
          <a:stretch/>
        </p:blipFill>
        <p:spPr>
          <a:xfrm>
            <a:off x="5159175" y="1980000"/>
            <a:ext cx="608083" cy="661800"/>
          </a:xfrm>
          <a:prstGeom prst="rect">
            <a:avLst/>
          </a:prstGeom>
          <a:noFill/>
          <a:ln>
            <a:noFill/>
          </a:ln>
        </p:spPr>
      </p:pic>
      <p:pic>
        <p:nvPicPr>
          <p:cNvPr id="164" name="Google Shape;164;p21"/>
          <p:cNvPicPr preferRelativeResize="0"/>
          <p:nvPr/>
        </p:nvPicPr>
        <p:blipFill rotWithShape="1">
          <a:blip r:embed="rId7">
            <a:alphaModFix/>
          </a:blip>
          <a:srcRect b="11665" l="0" r="0" t="9569"/>
          <a:stretch/>
        </p:blipFill>
        <p:spPr>
          <a:xfrm>
            <a:off x="6998500" y="1980000"/>
            <a:ext cx="608083" cy="66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