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Si8oVquN384lgJ1zPfs7CCxz3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2F3DB7-3A6B-4F8F-946E-2585884C864A}">
  <a:tblStyle styleId="{532F3DB7-3A6B-4F8F-946E-2585884C864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regular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todays lesson we will be learning about Notation and Rhythm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Explain to the children what we will be doing today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a78ccb3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a78ccb3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Don’t clap back is a listening game. similar to ‘Simon Says’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leader will clap patterns and the class is to repeat those rhythms back to the leader.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there are a few rhythms that the class SHOULD NOT clap back, the first one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dont. clap. this one back. - - … (long, long, short short short.)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anyone who claps this pattern is out of the game and needs to sit down.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winner is the last one standing.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as the game goes on speed up the patterns or you can try and trick the students.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there additional rhythms you can add to make the game harder.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dont clap back - - - (long long long)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Dont clap this back - - - - (long long long long)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both of these patterns can be clapped at any speed which makes them more difficult to recognise.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c80a5bfb9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9c80a5bfb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Ask the class if they can know the names of each of the musical notes in order.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ANSWER- crotchet, minim, semibreve, quaver.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Then ask the class if they know the values of each note?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What is the value of a crotchet? ANSWER- 1 beat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What is the value of a minim? ANSWER- 2 beats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What is the value of a semibreve? ANSWER- 4 beats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What is the value of a quaver? ANSWER- half a beat!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How many quavers can fit in 1 beat?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ANSWER- Two! because 2 halves= 1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b8853721e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 these look familiar?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the name of the notes that we will be clapping? ANSWER- Crotchet.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the name of the note that we will be stomping? ANSWER- semibreve.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Encourage the class to to perform this song, split the class in half and get them to play both patterns.</a:t>
            </a:r>
            <a:endParaRPr/>
          </a:p>
        </p:txBody>
      </p:sp>
      <p:sp>
        <p:nvSpPr>
          <p:cNvPr id="135" name="Google Shape;135;g29b8853721e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c7c0a63af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the tambourines and triangles to perform the same song.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ensure pupils are playing the instruments correctly.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tambourines will play on every number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triangles will play on every beat 1</a:t>
            </a:r>
            <a:endParaRPr/>
          </a:p>
        </p:txBody>
      </p:sp>
      <p:sp>
        <p:nvSpPr>
          <p:cNvPr id="160" name="Google Shape;160;g29c7c0a63af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c80a5bfb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Now what have the notes changed to? ANSWER- minims.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now the triangle players will need to play every two beats! every time the teacher says 1 and 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lets have a go at the new pattern as a whole class!</a:t>
            </a:r>
            <a:endParaRPr/>
          </a:p>
        </p:txBody>
      </p:sp>
      <p:sp>
        <p:nvSpPr>
          <p:cNvPr id="181" name="Google Shape;181;g29c80a5bfb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WORKSHEET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each student will need to be in </a:t>
            </a:r>
            <a:r>
              <a:rPr lang="en-US"/>
              <a:t>groups</a:t>
            </a:r>
            <a:r>
              <a:rPr lang="en-US"/>
              <a:t> of 2-4. using the notes on the board, you will create a song on your percussion instruments.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do we need to be careful with quavers? ANSWER- because you need to play it twice in one beat.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pupils will need to count out loud together and play the notes they have written for each of their instruments.</a:t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c80f96e3c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 have now learned how notation forms rhythms, creating a pattern of sounds of different lengths.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 have used notation to perform songs on body percussion and percussion instruments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and you have created you own songs!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THERE IS ENOUGH TIME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give the students an opportunity to perform their songs in front of the class.</a:t>
            </a:r>
            <a:endParaRPr/>
          </a:p>
        </p:txBody>
      </p:sp>
      <p:sp>
        <p:nvSpPr>
          <p:cNvPr id="223" name="Google Shape;223;g29c80f96e3c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831202" y="1058500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</a:pPr>
            <a:r>
              <a:rPr b="1" lang="en-US" sz="4267">
                <a:latin typeface="Arial"/>
                <a:ea typeface="Arial"/>
                <a:cs typeface="Arial"/>
                <a:sym typeface="Arial"/>
              </a:rPr>
              <a:t>Notation and Rhythm</a:t>
            </a:r>
            <a:endParaRPr b="1" sz="42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012242" y="3795300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935"/>
              <a:buNone/>
            </a:pPr>
            <a:r>
              <a:rPr b="1" i="1" lang="en-US" sz="2239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Understanding how we can use notation to show rhythm used in music</a:t>
            </a:r>
            <a:endParaRPr b="1" i="1" sz="2239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18843" l="0" r="0" t="17949"/>
          <a:stretch/>
        </p:blipFill>
        <p:spPr>
          <a:xfrm>
            <a:off x="4562858" y="331833"/>
            <a:ext cx="4259497" cy="179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45872" t="0"/>
          <a:stretch/>
        </p:blipFill>
        <p:spPr>
          <a:xfrm>
            <a:off x="-386465" y="0"/>
            <a:ext cx="525033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 b="37810" l="34922" r="2334" t="-1249"/>
          <a:stretch/>
        </p:blipFill>
        <p:spPr>
          <a:xfrm>
            <a:off x="10175750" y="4168625"/>
            <a:ext cx="1903976" cy="256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66879"/>
          <a:stretch/>
        </p:blipFill>
        <p:spPr>
          <a:xfrm>
            <a:off x="-97536" y="4279393"/>
            <a:ext cx="12289536" cy="257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23926" l="0" r="0" t="10424"/>
          <a:stretch/>
        </p:blipFill>
        <p:spPr>
          <a:xfrm>
            <a:off x="79934" y="5685134"/>
            <a:ext cx="2330132" cy="1020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651133" y="5924734"/>
            <a:ext cx="2967200" cy="88218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idx="4294967295" type="ctrTitle"/>
          </p:nvPr>
        </p:nvSpPr>
        <p:spPr>
          <a:xfrm>
            <a:off x="234875" y="316604"/>
            <a:ext cx="6747915" cy="81453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What will we learn today?</a:t>
            </a:r>
            <a:endParaRPr b="1" i="0" sz="4000" u="none" cap="none" strike="noStrike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>
            <p:ph idx="4294967295" type="subTitle"/>
          </p:nvPr>
        </p:nvSpPr>
        <p:spPr>
          <a:xfrm>
            <a:off x="234875" y="1230800"/>
            <a:ext cx="97587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5239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0124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able to: 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how Notation shows Rhythm.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notation to perform Body percussion. 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notation to perform using Instruments.</a:t>
            </a:r>
            <a:endParaRPr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0124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0124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0751" y="465059"/>
            <a:ext cx="2541559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ba78ccb39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99992">
            <a:off x="6191251" y="857259"/>
            <a:ext cx="6857999" cy="51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ba78ccb39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8">
            <a:off x="-857249" y="857258"/>
            <a:ext cx="6857999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ba78ccb396_0_0"/>
          <p:cNvSpPr txBox="1"/>
          <p:nvPr/>
        </p:nvSpPr>
        <p:spPr>
          <a:xfrm>
            <a:off x="2023600" y="1705600"/>
            <a:ext cx="8144700" cy="3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00">
                <a:solidFill>
                  <a:srgbClr val="D60124"/>
                </a:solidFill>
              </a:rPr>
              <a:t>DON’T CLAP BACK</a:t>
            </a:r>
            <a:endParaRPr b="1" sz="9300">
              <a:solidFill>
                <a:srgbClr val="D60124"/>
              </a:solidFill>
            </a:endParaRPr>
          </a:p>
        </p:txBody>
      </p:sp>
      <p:pic>
        <p:nvPicPr>
          <p:cNvPr id="114" name="Google Shape;114;g2ba78ccb39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083" y="0"/>
            <a:ext cx="1865833" cy="186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ba78ccb39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100" y="4992167"/>
            <a:ext cx="1865833" cy="186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9c80a5bfb9_0_72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-97536" y="4279393"/>
            <a:ext cx="12289535" cy="257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9c80a5bfb9_0_72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9c80a5bfb9_0_72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9c80a5bfb9_0_72"/>
          <p:cNvSpPr txBox="1"/>
          <p:nvPr>
            <p:ph idx="4294967295" type="ctrTitle"/>
          </p:nvPr>
        </p:nvSpPr>
        <p:spPr>
          <a:xfrm>
            <a:off x="2722050" y="346929"/>
            <a:ext cx="674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4000"/>
              <a:buFont typeface="Calibri"/>
              <a:buNone/>
            </a:pPr>
            <a:r>
              <a:rPr b="1" i="0" lang="en-US" sz="3600" u="none" cap="none" strike="noStrike">
                <a:solidFill>
                  <a:srgbClr val="D60124"/>
                </a:solidFill>
                <a:latin typeface="Arial"/>
                <a:ea typeface="Arial"/>
                <a:cs typeface="Arial"/>
                <a:sym typeface="Arial"/>
              </a:rPr>
              <a:t>Who remember what these are?</a:t>
            </a:r>
            <a:endParaRPr b="1" i="0" sz="3600" u="none" cap="none" strike="noStrike">
              <a:solidFill>
                <a:srgbClr val="D60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9c80a5bfb9_0_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0763" y="1459175"/>
            <a:ext cx="766900" cy="38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9c80a5bfb9_0_72"/>
          <p:cNvSpPr txBox="1"/>
          <p:nvPr/>
        </p:nvSpPr>
        <p:spPr>
          <a:xfrm>
            <a:off x="3703613" y="1608275"/>
            <a:ext cx="19422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Crotchet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26" name="Google Shape;126;g29c80a5bfb9_0_72"/>
          <p:cNvSpPr txBox="1"/>
          <p:nvPr/>
        </p:nvSpPr>
        <p:spPr>
          <a:xfrm>
            <a:off x="3754313" y="2672225"/>
            <a:ext cx="1840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80706"/>
                </a:solidFill>
              </a:rPr>
              <a:t>Minim</a:t>
            </a:r>
            <a:endParaRPr b="1" i="0" sz="2800" u="none" cap="none" strike="noStrike">
              <a:solidFill>
                <a:srgbClr val="C80706"/>
              </a:solidFill>
            </a:endParaRPr>
          </a:p>
        </p:txBody>
      </p:sp>
      <p:sp>
        <p:nvSpPr>
          <p:cNvPr id="127" name="Google Shape;127;g29c80a5bfb9_0_72"/>
          <p:cNvSpPr txBox="1"/>
          <p:nvPr/>
        </p:nvSpPr>
        <p:spPr>
          <a:xfrm>
            <a:off x="3754313" y="3742575"/>
            <a:ext cx="21444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Semibreve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28" name="Google Shape;128;g29c80a5bfb9_0_72"/>
          <p:cNvSpPr txBox="1"/>
          <p:nvPr/>
        </p:nvSpPr>
        <p:spPr>
          <a:xfrm>
            <a:off x="3895788" y="4743950"/>
            <a:ext cx="1699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Quaver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29" name="Google Shape;129;g29c80a5bfb9_0_72"/>
          <p:cNvSpPr txBox="1"/>
          <p:nvPr/>
        </p:nvSpPr>
        <p:spPr>
          <a:xfrm>
            <a:off x="7425938" y="1618400"/>
            <a:ext cx="20838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1 Beat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30" name="Google Shape;130;g29c80a5bfb9_0_72"/>
          <p:cNvSpPr txBox="1"/>
          <p:nvPr/>
        </p:nvSpPr>
        <p:spPr>
          <a:xfrm>
            <a:off x="7425938" y="2743025"/>
            <a:ext cx="20838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2 Beats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31" name="Google Shape;131;g29c80a5bfb9_0_72"/>
          <p:cNvSpPr txBox="1"/>
          <p:nvPr/>
        </p:nvSpPr>
        <p:spPr>
          <a:xfrm>
            <a:off x="7326138" y="3742575"/>
            <a:ext cx="20838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4 Beats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sp>
        <p:nvSpPr>
          <p:cNvPr id="132" name="Google Shape;132;g29c80a5bfb9_0_72"/>
          <p:cNvSpPr txBox="1"/>
          <p:nvPr/>
        </p:nvSpPr>
        <p:spPr>
          <a:xfrm>
            <a:off x="7124838" y="4729325"/>
            <a:ext cx="24864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Half a Beat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9b8853721e_0_4"/>
          <p:cNvPicPr preferRelativeResize="0"/>
          <p:nvPr/>
        </p:nvPicPr>
        <p:blipFill rotWithShape="1">
          <a:blip r:embed="rId3">
            <a:alphaModFix/>
          </a:blip>
          <a:srcRect b="0" l="0" r="0" t="66878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9b8853721e_0_4"/>
          <p:cNvPicPr preferRelativeResize="0"/>
          <p:nvPr/>
        </p:nvPicPr>
        <p:blipFill rotWithShape="1">
          <a:blip r:embed="rId4">
            <a:alphaModFix/>
          </a:blip>
          <a:srcRect b="23926" l="0" r="0" t="10424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9b8853721e_0_4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9b8853721e_0_4"/>
          <p:cNvSpPr txBox="1"/>
          <p:nvPr/>
        </p:nvSpPr>
        <p:spPr>
          <a:xfrm>
            <a:off x="1554213" y="193856"/>
            <a:ext cx="878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</a:rPr>
              <a:t>Does this look Familiar?</a:t>
            </a:r>
            <a:endParaRPr b="1" i="0" sz="3200" u="none" cap="none" strike="noStrike">
              <a:solidFill>
                <a:srgbClr val="C00000"/>
              </a:solidFill>
            </a:endParaRPr>
          </a:p>
        </p:txBody>
      </p:sp>
      <p:sp>
        <p:nvSpPr>
          <p:cNvPr id="141" name="Google Shape;141;g29b8853721e_0_4"/>
          <p:cNvSpPr txBox="1"/>
          <p:nvPr/>
        </p:nvSpPr>
        <p:spPr>
          <a:xfrm>
            <a:off x="1043475" y="1082325"/>
            <a:ext cx="98016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42" name="Google Shape;142;g29b8853721e_0_4"/>
          <p:cNvGraphicFramePr/>
          <p:nvPr/>
        </p:nvGraphicFramePr>
        <p:xfrm>
          <a:off x="745050" y="93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{532F3DB7-3A6B-4F8F-946E-2585884C864A}</a:tableStyleId>
              </a:tblPr>
              <a:tblGrid>
                <a:gridCol w="1201450"/>
                <a:gridCol w="1201450"/>
                <a:gridCol w="1201450"/>
                <a:gridCol w="1201450"/>
                <a:gridCol w="1201450"/>
                <a:gridCol w="1201450"/>
                <a:gridCol w="1201450"/>
                <a:gridCol w="1201450"/>
                <a:gridCol w="1201450"/>
              </a:tblGrid>
              <a:tr h="68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3" name="Google Shape;143;g29b8853721e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5125" y="1871650"/>
            <a:ext cx="992725" cy="9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9b8853721e_0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125" y="3281988"/>
            <a:ext cx="892725" cy="9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9b8853721e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50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9b8853721e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995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9b8853721e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40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9b8853721e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8817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9b8853721e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623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9b8853721e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768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9b8853721e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913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9b8853721e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058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9b8853721e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42550" y="3422800"/>
            <a:ext cx="578150" cy="5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9b8853721e_0_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62325" y="3422800"/>
            <a:ext cx="578150" cy="5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9b8853721e_0_4"/>
          <p:cNvSpPr txBox="1"/>
          <p:nvPr/>
        </p:nvSpPr>
        <p:spPr>
          <a:xfrm>
            <a:off x="3449225" y="4673150"/>
            <a:ext cx="49059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Have a go!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cxnSp>
        <p:nvCxnSpPr>
          <p:cNvPr id="156" name="Google Shape;156;g29b8853721e_0_4"/>
          <p:cNvCxnSpPr/>
          <p:nvPr/>
        </p:nvCxnSpPr>
        <p:spPr>
          <a:xfrm>
            <a:off x="1567825" y="1264375"/>
            <a:ext cx="698100" cy="8091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" name="Google Shape;157;g29b8853721e_0_4"/>
          <p:cNvSpPr txBox="1"/>
          <p:nvPr/>
        </p:nvSpPr>
        <p:spPr>
          <a:xfrm>
            <a:off x="354025" y="323675"/>
            <a:ext cx="22659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What are these?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9c7c0a63af_0_43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9c7c0a63af_0_43"/>
          <p:cNvPicPr preferRelativeResize="0"/>
          <p:nvPr/>
        </p:nvPicPr>
        <p:blipFill rotWithShape="1">
          <a:blip r:embed="rId4">
            <a:alphaModFix/>
          </a:blip>
          <a:srcRect b="23927" l="0" r="0" t="10424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9c7c0a63af_0_43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g29c7c0a63af_0_43"/>
          <p:cNvGraphicFramePr/>
          <p:nvPr/>
        </p:nvGraphicFramePr>
        <p:xfrm>
          <a:off x="728250" y="104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{532F3DB7-3A6B-4F8F-946E-2585884C864A}</a:tableStyleId>
              </a:tblPr>
              <a:tblGrid>
                <a:gridCol w="1201450"/>
                <a:gridCol w="1201450"/>
                <a:gridCol w="1201450"/>
                <a:gridCol w="1201450"/>
                <a:gridCol w="1201450"/>
                <a:gridCol w="1201450"/>
                <a:gridCol w="1201450"/>
                <a:gridCol w="1201450"/>
                <a:gridCol w="1201450"/>
              </a:tblGrid>
              <a:tr h="68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6" name="Google Shape;166;g29c7c0a63af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50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9c7c0a63af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97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9c7c0a63af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3750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9c7c0a63af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775" y="1999875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9c7c0a63af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2475" y="2054013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9c7c0a63af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7175" y="1999875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9c7c0a63af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11200" y="1999875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9c7c0a63af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5225" y="19574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9c7c0a63af_0_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42550" y="3498175"/>
            <a:ext cx="578150" cy="5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9c7c0a63af_0_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0000" y="3498175"/>
            <a:ext cx="578150" cy="5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9c7c0a63af_0_43"/>
          <p:cNvSpPr txBox="1"/>
          <p:nvPr/>
        </p:nvSpPr>
        <p:spPr>
          <a:xfrm>
            <a:off x="1499250" y="192175"/>
            <a:ext cx="9193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We can change out the instruments we use!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pic>
        <p:nvPicPr>
          <p:cNvPr id="177" name="Google Shape;177;g29c7c0a63af_0_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975" y="1999875"/>
            <a:ext cx="1106253" cy="8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9c7c0a63af_0_43"/>
          <p:cNvPicPr preferRelativeResize="0"/>
          <p:nvPr/>
        </p:nvPicPr>
        <p:blipFill rotWithShape="1">
          <a:blip r:embed="rId8">
            <a:alphaModFix/>
          </a:blip>
          <a:srcRect b="0" l="26012" r="30778" t="6261"/>
          <a:stretch/>
        </p:blipFill>
        <p:spPr>
          <a:xfrm>
            <a:off x="849875" y="3277125"/>
            <a:ext cx="972450" cy="10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29c80a5bfb9_0_0"/>
          <p:cNvPicPr preferRelativeResize="0"/>
          <p:nvPr/>
        </p:nvPicPr>
        <p:blipFill rotWithShape="1">
          <a:blip r:embed="rId3">
            <a:alphaModFix/>
          </a:blip>
          <a:srcRect b="0" l="0" r="0" t="66877"/>
          <a:stretch/>
        </p:blipFill>
        <p:spPr>
          <a:xfrm>
            <a:off x="0" y="4692316"/>
            <a:ext cx="12192000" cy="21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9c80a5bfb9_0_0"/>
          <p:cNvPicPr preferRelativeResize="0"/>
          <p:nvPr/>
        </p:nvPicPr>
        <p:blipFill rotWithShape="1">
          <a:blip r:embed="rId4">
            <a:alphaModFix/>
          </a:blip>
          <a:srcRect b="23927" l="0" r="0" t="10424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9c80a5bfb9_0_0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6" name="Google Shape;186;g29c80a5bfb9_0_0"/>
          <p:cNvGraphicFramePr/>
          <p:nvPr/>
        </p:nvGraphicFramePr>
        <p:xfrm>
          <a:off x="728250" y="104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{532F3DB7-3A6B-4F8F-946E-2585884C864A}</a:tableStyleId>
              </a:tblPr>
              <a:tblGrid>
                <a:gridCol w="1201450"/>
                <a:gridCol w="1201450"/>
                <a:gridCol w="1201450"/>
                <a:gridCol w="1201450"/>
                <a:gridCol w="1201450"/>
                <a:gridCol w="1201450"/>
                <a:gridCol w="1201450"/>
                <a:gridCol w="1201450"/>
                <a:gridCol w="1201450"/>
              </a:tblGrid>
              <a:tr h="68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7" name="Google Shape;187;g29c80a5bfb9_0_0"/>
          <p:cNvSpPr txBox="1"/>
          <p:nvPr/>
        </p:nvSpPr>
        <p:spPr>
          <a:xfrm>
            <a:off x="1503750" y="250350"/>
            <a:ext cx="91845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Does it sound different if we change the notes?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pic>
        <p:nvPicPr>
          <p:cNvPr id="188" name="Google Shape;188;g29c80a5bfb9_0_0"/>
          <p:cNvPicPr preferRelativeResize="0"/>
          <p:nvPr/>
        </p:nvPicPr>
        <p:blipFill rotWithShape="1">
          <a:blip r:embed="rId5">
            <a:alphaModFix/>
          </a:blip>
          <a:srcRect b="0" l="32037" r="29230" t="7934"/>
          <a:stretch/>
        </p:blipFill>
        <p:spPr>
          <a:xfrm>
            <a:off x="2300674" y="3404537"/>
            <a:ext cx="396551" cy="72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9c80a5bfb9_0_0"/>
          <p:cNvPicPr preferRelativeResize="0"/>
          <p:nvPr/>
        </p:nvPicPr>
        <p:blipFill rotWithShape="1">
          <a:blip r:embed="rId5">
            <a:alphaModFix/>
          </a:blip>
          <a:srcRect b="0" l="32037" r="29230" t="7934"/>
          <a:stretch/>
        </p:blipFill>
        <p:spPr>
          <a:xfrm>
            <a:off x="4728949" y="3404537"/>
            <a:ext cx="396550" cy="72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9c80a5bfb9_0_0"/>
          <p:cNvPicPr preferRelativeResize="0"/>
          <p:nvPr/>
        </p:nvPicPr>
        <p:blipFill rotWithShape="1">
          <a:blip r:embed="rId5">
            <a:alphaModFix/>
          </a:blip>
          <a:srcRect b="0" l="32037" r="29230" t="7934"/>
          <a:stretch/>
        </p:blipFill>
        <p:spPr>
          <a:xfrm>
            <a:off x="7157224" y="3404537"/>
            <a:ext cx="396551" cy="72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9c80a5bfb9_0_0"/>
          <p:cNvPicPr preferRelativeResize="0"/>
          <p:nvPr/>
        </p:nvPicPr>
        <p:blipFill rotWithShape="1">
          <a:blip r:embed="rId5">
            <a:alphaModFix/>
          </a:blip>
          <a:srcRect b="0" l="32037" r="29230" t="7934"/>
          <a:stretch/>
        </p:blipFill>
        <p:spPr>
          <a:xfrm>
            <a:off x="9585499" y="3467262"/>
            <a:ext cx="396551" cy="72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9c80a5bfb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5025" y="207095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9c80a5bfb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69150" y="206935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9c80a5bfb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53275" y="21206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9c80a5bfb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7400" y="2161725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9c80a5bfb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08900" y="2161725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9c80a5bfb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6150" y="2161725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9c80a5bfb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83400" y="212060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9c80a5bfb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54900" y="206935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9c80a5bfb9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975" y="1999875"/>
            <a:ext cx="1106253" cy="8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9c80a5bfb9_0_0"/>
          <p:cNvPicPr preferRelativeResize="0"/>
          <p:nvPr/>
        </p:nvPicPr>
        <p:blipFill rotWithShape="1">
          <a:blip r:embed="rId8">
            <a:alphaModFix/>
          </a:blip>
          <a:srcRect b="0" l="26012" r="30778" t="6261"/>
          <a:stretch/>
        </p:blipFill>
        <p:spPr>
          <a:xfrm>
            <a:off x="849875" y="3277125"/>
            <a:ext cx="972450" cy="10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/>
        </p:nvSpPr>
        <p:spPr>
          <a:xfrm>
            <a:off x="1270425" y="320500"/>
            <a:ext cx="972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523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40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66878"/>
          <a:stretch/>
        </p:blipFill>
        <p:spPr>
          <a:xfrm>
            <a:off x="-97536" y="4279393"/>
            <a:ext cx="12289535" cy="257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0" name="Google Shape;210;p11"/>
          <p:cNvGraphicFramePr/>
          <p:nvPr/>
        </p:nvGraphicFramePr>
        <p:xfrm>
          <a:off x="278025" y="104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{532F3DB7-3A6B-4F8F-946E-2585884C864A}</a:tableStyleId>
              </a:tblPr>
              <a:tblGrid>
                <a:gridCol w="731675"/>
                <a:gridCol w="731675"/>
                <a:gridCol w="731675"/>
                <a:gridCol w="731675"/>
                <a:gridCol w="731675"/>
                <a:gridCol w="731675"/>
                <a:gridCol w="731675"/>
                <a:gridCol w="731675"/>
                <a:gridCol w="731675"/>
              </a:tblGrid>
              <a:tr h="68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b="1" sz="3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1" name="Google Shape;211;p11"/>
          <p:cNvSpPr txBox="1"/>
          <p:nvPr/>
        </p:nvSpPr>
        <p:spPr>
          <a:xfrm>
            <a:off x="1695900" y="202300"/>
            <a:ext cx="8800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Your turn with your partners create a song!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050" y="1999875"/>
            <a:ext cx="572425" cy="8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6">
            <a:alphaModFix/>
          </a:blip>
          <a:srcRect b="0" l="26012" r="30778" t="6261"/>
          <a:stretch/>
        </p:blipFill>
        <p:spPr>
          <a:xfrm>
            <a:off x="348050" y="3259150"/>
            <a:ext cx="572425" cy="10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8175" y="1041850"/>
            <a:ext cx="493200" cy="7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8">
            <a:alphaModFix/>
          </a:blip>
          <a:srcRect b="0" l="32037" r="29230" t="7934"/>
          <a:stretch/>
        </p:blipFill>
        <p:spPr>
          <a:xfrm>
            <a:off x="7886499" y="1927762"/>
            <a:ext cx="396551" cy="72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95700" y="3016650"/>
            <a:ext cx="578150" cy="5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44373" y="3703400"/>
            <a:ext cx="387012" cy="7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8476400" y="1264375"/>
            <a:ext cx="274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80706"/>
                </a:solidFill>
              </a:rPr>
              <a:t>1 Beat</a:t>
            </a:r>
            <a:endParaRPr b="1" i="0" sz="2800" u="none" cap="none" strike="noStrike">
              <a:solidFill>
                <a:srgbClr val="C8070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C807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80706"/>
                </a:solidFill>
              </a:rPr>
              <a:t>2 Beats</a:t>
            </a:r>
            <a:endParaRPr b="1" i="0" sz="2800" u="none" cap="none" strike="noStrike">
              <a:solidFill>
                <a:srgbClr val="C8070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C807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80706"/>
                </a:solidFill>
              </a:rPr>
              <a:t>4 Beats</a:t>
            </a:r>
            <a:endParaRPr b="1" i="0" sz="2800" u="none" cap="none" strike="noStrike">
              <a:solidFill>
                <a:srgbClr val="C8070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C807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80706"/>
                </a:solidFill>
              </a:rPr>
              <a:t>Half a beat</a:t>
            </a:r>
            <a:endParaRPr b="1" i="0" sz="2800" u="none" cap="none" strike="noStrike">
              <a:solidFill>
                <a:srgbClr val="C80706"/>
              </a:solidFill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3639400" y="4572025"/>
            <a:ext cx="29673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</a:rPr>
              <a:t>Be careful with this one! Why?</a:t>
            </a:r>
            <a:endParaRPr b="1" i="0" sz="2800" u="none" cap="none" strike="noStrike">
              <a:solidFill>
                <a:srgbClr val="C00000"/>
              </a:solidFill>
            </a:endParaRPr>
          </a:p>
        </p:txBody>
      </p:sp>
      <p:cxnSp>
        <p:nvCxnSpPr>
          <p:cNvPr id="220" name="Google Shape;220;p11"/>
          <p:cNvCxnSpPr>
            <a:stCxn id="219" idx="3"/>
          </p:cNvCxnSpPr>
          <p:nvPr/>
        </p:nvCxnSpPr>
        <p:spPr>
          <a:xfrm flipH="1" rot="10800000">
            <a:off x="6606700" y="4364275"/>
            <a:ext cx="1287300" cy="7179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c80f96e3c_2_0"/>
          <p:cNvSpPr txBox="1"/>
          <p:nvPr/>
        </p:nvSpPr>
        <p:spPr>
          <a:xfrm>
            <a:off x="2346750" y="350827"/>
            <a:ext cx="749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5239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124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C80706"/>
                </a:solidFill>
              </a:rPr>
              <a:t>What we have learned today  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226" name="Google Shape;226;g29c80f96e3c_2_0"/>
          <p:cNvSpPr txBox="1"/>
          <p:nvPr/>
        </p:nvSpPr>
        <p:spPr>
          <a:xfrm>
            <a:off x="359569" y="1578275"/>
            <a:ext cx="85986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Understood how Notation shows Rhythm.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Able to use notation to perform Body percussion. 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Able to use notation to perform using Instruments.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▪"/>
            </a:pPr>
            <a:r>
              <a:rPr i="0" lang="en-US" sz="2800" u="none" cap="none" strike="noStrike">
                <a:solidFill>
                  <a:schemeClr val="dk1"/>
                </a:solidFill>
              </a:rPr>
              <a:t>Created your own song in groups of 2-4.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9c80f96e3c_2_0"/>
          <p:cNvPicPr preferRelativeResize="0"/>
          <p:nvPr/>
        </p:nvPicPr>
        <p:blipFill rotWithShape="1">
          <a:blip r:embed="rId3">
            <a:alphaModFix/>
          </a:blip>
          <a:srcRect b="0" l="0" r="0" t="66878"/>
          <a:stretch/>
        </p:blipFill>
        <p:spPr>
          <a:xfrm>
            <a:off x="-97536" y="4279393"/>
            <a:ext cx="12289535" cy="257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9c80f96e3c_2_0"/>
          <p:cNvPicPr preferRelativeResize="0"/>
          <p:nvPr/>
        </p:nvPicPr>
        <p:blipFill rotWithShape="1">
          <a:blip r:embed="rId4">
            <a:alphaModFix/>
          </a:blip>
          <a:srcRect b="23923" l="0" r="0" t="10425"/>
          <a:stretch/>
        </p:blipFill>
        <p:spPr>
          <a:xfrm>
            <a:off x="79934" y="5685134"/>
            <a:ext cx="2330132" cy="10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9c80f96e3c_2_0"/>
          <p:cNvSpPr txBox="1"/>
          <p:nvPr/>
        </p:nvSpPr>
        <p:spPr>
          <a:xfrm>
            <a:off x="4651133" y="5924734"/>
            <a:ext cx="29673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33"/>
              <a:buFont typeface="Arial"/>
              <a:buNone/>
            </a:pPr>
            <a:r>
              <a:rPr b="1" i="0" lang="en-US" sz="41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b="1" i="0" lang="en-US" sz="4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HIEVED</a:t>
            </a:r>
            <a:endParaRPr b="1" i="0" sz="4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2023-11-12T16:09:49Z</dcterms:created>
  <dc:creator>Sophie Fletcher (27147353)</dc:creator>
</cp:coreProperties>
</file>