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yepmrYOLgBmAVYJP7vDSF5aeA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A65F86-358D-4A0F-ADF1-EDCA5142865D}">
  <a:tblStyle styleId="{7BA65F86-358D-4A0F-ADF1-EDCA514286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Today we will be Continuing with dynamics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Explain to the children what we will be doing today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75cb41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a75cb41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Don’t clap back is a listening game. similar to ‘Simon Says’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leader will clap patterns and the class is to repeat those rhythms back to the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are a few rhythms that the class SHOULD NOT clap back, the first one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dont. clap. this one back. - - … (long, long, short short short.)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anyone who claps this pattern is out of the game and needs to sit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winner is the last one 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the game goes on speed up the patterns or you can try and trick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additional rhythms you can add to make the game harder.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back - - - (long long long)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this back - - - - (long long long long)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both of these patterns can be clapped at any speed which makes them more difficult to recognise.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a75cb41d6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ba75cb41d6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a75cb41d6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P represents piano which means softly or quietly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MP represents Mezzo Piano which means medium soft or quiet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MF represents Mezzo Forte which means medium 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F represents Forte which means loud.</a:t>
            </a:r>
            <a:endParaRPr/>
          </a:p>
        </p:txBody>
      </p:sp>
      <p:sp>
        <p:nvSpPr>
          <p:cNvPr id="127" name="Google Shape;127;g2ba75cb41d6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1751936f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Encourage students to play their percussion instruments using different dynamics.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sure for ‘piano’ it is very quiet, get the students to play as quiet as possible.</a:t>
            </a:r>
            <a:endParaRPr/>
          </a:p>
        </p:txBody>
      </p:sp>
      <p:sp>
        <p:nvSpPr>
          <p:cNvPr id="142" name="Google Shape;142;g29d1751936f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a75cb41d6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WORKSHEET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Encourage Students to use varying dynamics for each instrument and each line of their song. even better if they are able to use the dynamics to relate to a lyric in the song.</a:t>
            </a:r>
            <a:endParaRPr/>
          </a:p>
        </p:txBody>
      </p:sp>
      <p:sp>
        <p:nvSpPr>
          <p:cNvPr id="154" name="Google Shape;154;g2ba75cb41d6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c80f96e3c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9c80f96e3c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hyperlink" Target="http://www.youtube.com/watch?v=U51u2OCXlJI" TargetMode="External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831202" y="1058500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b="1" lang="en-US" sz="4267">
                <a:latin typeface="Arial"/>
                <a:ea typeface="Arial"/>
                <a:cs typeface="Arial"/>
                <a:sym typeface="Arial"/>
              </a:rPr>
              <a:t>Dynamics</a:t>
            </a:r>
            <a:endParaRPr b="1" sz="42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012242" y="37953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935"/>
              <a:buNone/>
            </a:pPr>
            <a:r>
              <a:rPr b="1" i="1" lang="en-US" sz="2339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Understanding what dynamics are and how to use them effectively</a:t>
            </a:r>
            <a:endParaRPr b="1" i="1" sz="2339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18843" l="0" r="0" t="17949"/>
          <a:stretch/>
        </p:blipFill>
        <p:spPr>
          <a:xfrm>
            <a:off x="4562858" y="331833"/>
            <a:ext cx="4259497" cy="179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386465" y="0"/>
            <a:ext cx="525033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37810" l="34922" r="2334" t="-1249"/>
          <a:stretch/>
        </p:blipFill>
        <p:spPr>
          <a:xfrm>
            <a:off x="10175750" y="4168625"/>
            <a:ext cx="1903976" cy="256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97536" y="4279393"/>
            <a:ext cx="12289536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23926" l="0" r="0" t="10424"/>
          <a:stretch/>
        </p:blipFill>
        <p:spPr>
          <a:xfrm>
            <a:off x="79934" y="5685134"/>
            <a:ext cx="2330132" cy="10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651133" y="5924734"/>
            <a:ext cx="2967200" cy="8821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idx="4294967295" type="ctrTitle"/>
          </p:nvPr>
        </p:nvSpPr>
        <p:spPr>
          <a:xfrm>
            <a:off x="234875" y="316604"/>
            <a:ext cx="6747915" cy="81453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What will we learn today?</a:t>
            </a:r>
            <a:endParaRPr b="1" i="0" sz="4000" u="none" cap="none" strike="noStrike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>
            <p:ph idx="4294967295" type="subTitle"/>
          </p:nvPr>
        </p:nvSpPr>
        <p:spPr>
          <a:xfrm>
            <a:off x="234875" y="1230800"/>
            <a:ext cx="97587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5239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 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dynamics are.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identify them in music.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the Italian language of dynamics.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0751" y="465059"/>
            <a:ext cx="2541559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ba75cb41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2">
            <a:off x="6191251" y="857259"/>
            <a:ext cx="6857999" cy="5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ba75cb41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8">
            <a:off x="-857249" y="857258"/>
            <a:ext cx="6857999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ba75cb41d6_0_0"/>
          <p:cNvSpPr txBox="1"/>
          <p:nvPr/>
        </p:nvSpPr>
        <p:spPr>
          <a:xfrm>
            <a:off x="2023600" y="1705600"/>
            <a:ext cx="8144700" cy="3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00">
                <a:solidFill>
                  <a:srgbClr val="D60124"/>
                </a:solidFill>
              </a:rPr>
              <a:t>DON’T CLAP BACK</a:t>
            </a:r>
            <a:endParaRPr b="1" sz="9300">
              <a:solidFill>
                <a:srgbClr val="D60124"/>
              </a:solidFill>
            </a:endParaRPr>
          </a:p>
        </p:txBody>
      </p:sp>
      <p:pic>
        <p:nvPicPr>
          <p:cNvPr id="114" name="Google Shape;114;g2ba75cb41d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083" y="0"/>
            <a:ext cx="1865833" cy="186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a75cb41d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100" y="4992167"/>
            <a:ext cx="1865833" cy="186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ba75cb41d6_0_87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ba75cb41d6_0_87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ba75cb41d6_0_87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ba75cb41d6_0_87" title="MuExp Forte Pian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113" y="926163"/>
            <a:ext cx="7532975" cy="42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ba75cb41d6_0_87"/>
          <p:cNvSpPr txBox="1"/>
          <p:nvPr/>
        </p:nvSpPr>
        <p:spPr>
          <a:xfrm>
            <a:off x="2447850" y="131500"/>
            <a:ext cx="6625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Let’s sing along!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ba75cb41d6_0_174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ba75cb41d6_0_174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ba75cb41d6_0_174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ba75cb41d6_0_174"/>
          <p:cNvSpPr txBox="1"/>
          <p:nvPr/>
        </p:nvSpPr>
        <p:spPr>
          <a:xfrm>
            <a:off x="2903025" y="182075"/>
            <a:ext cx="589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</a:rPr>
              <a:t>Dynamics are the different levels of volume we use in music</a:t>
            </a:r>
            <a:r>
              <a:rPr b="1" i="0" lang="en-US" sz="2800" u="none" cap="none" strike="noStrike">
                <a:solidFill>
                  <a:srgbClr val="C00000"/>
                </a:solidFill>
              </a:rPr>
              <a:t>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33" name="Google Shape;133;g2ba75cb41d6_0_174"/>
          <p:cNvSpPr txBox="1"/>
          <p:nvPr/>
        </p:nvSpPr>
        <p:spPr>
          <a:xfrm>
            <a:off x="7254175" y="2304900"/>
            <a:ext cx="37308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C00000"/>
                </a:solidFill>
              </a:rPr>
              <a:t>What are the italian words for these symbols?</a:t>
            </a:r>
            <a:endParaRPr i="0" sz="2800" u="none" cap="none" strike="noStrike">
              <a:solidFill>
                <a:srgbClr val="C00000"/>
              </a:solidFill>
            </a:endParaRPr>
          </a:p>
        </p:txBody>
      </p:sp>
      <p:grpSp>
        <p:nvGrpSpPr>
          <p:cNvPr id="134" name="Google Shape;134;g2ba75cb41d6_0_174"/>
          <p:cNvGrpSpPr/>
          <p:nvPr/>
        </p:nvGrpSpPr>
        <p:grpSpPr>
          <a:xfrm>
            <a:off x="896994" y="1969571"/>
            <a:ext cx="4777868" cy="2918859"/>
            <a:chOff x="896975" y="2521100"/>
            <a:chExt cx="4316051" cy="2530876"/>
          </a:xfrm>
        </p:grpSpPr>
        <p:pic>
          <p:nvPicPr>
            <p:cNvPr id="135" name="Google Shape;135;g2ba75cb41d6_0_174"/>
            <p:cNvPicPr preferRelativeResize="0"/>
            <p:nvPr/>
          </p:nvPicPr>
          <p:blipFill rotWithShape="1">
            <a:blip r:embed="rId5">
              <a:alphaModFix/>
            </a:blip>
            <a:srcRect b="5721" l="32334" r="20412" t="32285"/>
            <a:stretch/>
          </p:blipFill>
          <p:spPr>
            <a:xfrm>
              <a:off x="1783125" y="2521100"/>
              <a:ext cx="3429901" cy="2530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2ba75cb41d6_0_174"/>
            <p:cNvPicPr preferRelativeResize="0"/>
            <p:nvPr/>
          </p:nvPicPr>
          <p:blipFill rotWithShape="1">
            <a:blip r:embed="rId5">
              <a:alphaModFix/>
            </a:blip>
            <a:srcRect b="5721" l="5463" r="82328" t="32285"/>
            <a:stretch/>
          </p:blipFill>
          <p:spPr>
            <a:xfrm>
              <a:off x="896975" y="2521100"/>
              <a:ext cx="886150" cy="2530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g2ba75cb41d6_0_174"/>
          <p:cNvSpPr txBox="1"/>
          <p:nvPr/>
        </p:nvSpPr>
        <p:spPr>
          <a:xfrm>
            <a:off x="7254175" y="4014800"/>
            <a:ext cx="3730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</a:rPr>
              <a:t>What do they mean?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38" name="Google Shape;138;g2ba75cb41d6_0_174"/>
          <p:cNvSpPr txBox="1"/>
          <p:nvPr/>
        </p:nvSpPr>
        <p:spPr>
          <a:xfrm>
            <a:off x="803875" y="3717900"/>
            <a:ext cx="4871100" cy="1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ba75cb41d6_0_174"/>
          <p:cNvSpPr txBox="1"/>
          <p:nvPr/>
        </p:nvSpPr>
        <p:spPr>
          <a:xfrm>
            <a:off x="850388" y="2905050"/>
            <a:ext cx="4871100" cy="1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9d1751936f_0_5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9d1751936f_0_5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9d1751936f_0_5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9d1751936f_0_5"/>
          <p:cNvSpPr txBox="1"/>
          <p:nvPr/>
        </p:nvSpPr>
        <p:spPr>
          <a:xfrm>
            <a:off x="2447850" y="131500"/>
            <a:ext cx="6625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Can we try this together with our instruments!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pic>
        <p:nvPicPr>
          <p:cNvPr id="148" name="Google Shape;148;g29d1751936f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1475" y="1692238"/>
            <a:ext cx="2147000" cy="17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9d1751936f_0_5"/>
          <p:cNvPicPr preferRelativeResize="0"/>
          <p:nvPr/>
        </p:nvPicPr>
        <p:blipFill rotWithShape="1">
          <a:blip r:embed="rId6">
            <a:alphaModFix/>
          </a:blip>
          <a:srcRect b="0" l="26012" r="30778" t="6261"/>
          <a:stretch/>
        </p:blipFill>
        <p:spPr>
          <a:xfrm>
            <a:off x="8608100" y="1615575"/>
            <a:ext cx="1778234" cy="18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9d1751936f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8925" y="2711400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9d1751936f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0425" y="2933925"/>
            <a:ext cx="2002100" cy="20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ba75cb41d6_0_268"/>
          <p:cNvPicPr preferRelativeResize="0"/>
          <p:nvPr/>
        </p:nvPicPr>
        <p:blipFill rotWithShape="1">
          <a:blip r:embed="rId3">
            <a:alphaModFix/>
          </a:blip>
          <a:srcRect b="23928" l="0" r="0" t="10424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ba75cb41d6_0_268"/>
          <p:cNvSpPr txBox="1"/>
          <p:nvPr/>
        </p:nvSpPr>
        <p:spPr>
          <a:xfrm>
            <a:off x="1781563" y="234306"/>
            <a:ext cx="878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ba75cb41d6_0_268"/>
          <p:cNvSpPr txBox="1"/>
          <p:nvPr/>
        </p:nvSpPr>
        <p:spPr>
          <a:xfrm>
            <a:off x="2589450" y="131475"/>
            <a:ext cx="67164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C00000"/>
                </a:solidFill>
              </a:rPr>
              <a:t>Can we add some dynamics to our songs!</a:t>
            </a:r>
            <a:endParaRPr b="1" i="0" sz="2300" u="none" cap="none" strike="noStrike">
              <a:solidFill>
                <a:srgbClr val="C00000"/>
              </a:solidFill>
            </a:endParaRPr>
          </a:p>
        </p:txBody>
      </p:sp>
      <p:graphicFrame>
        <p:nvGraphicFramePr>
          <p:cNvPr id="159" name="Google Shape;159;g2ba75cb41d6_0_268"/>
          <p:cNvGraphicFramePr/>
          <p:nvPr/>
        </p:nvGraphicFramePr>
        <p:xfrm>
          <a:off x="2589450" y="67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{7BA65F86-358D-4A0F-ADF1-EDCA5142865D}</a:tableStyleId>
              </a:tblPr>
              <a:tblGrid>
                <a:gridCol w="1518475"/>
                <a:gridCol w="1281575"/>
                <a:gridCol w="1220875"/>
                <a:gridCol w="1406975"/>
                <a:gridCol w="1288575"/>
              </a:tblGrid>
              <a:tr h="81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4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4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4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4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00000"/>
                          </a:solidFill>
                        </a:rPr>
                        <a:t>Your</a:t>
                      </a:r>
                      <a:endParaRPr b="1" sz="24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00000"/>
                          </a:solidFill>
                        </a:rPr>
                        <a:t>song</a:t>
                      </a:r>
                      <a:endParaRPr b="1" sz="24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00000"/>
                          </a:solidFill>
                        </a:rPr>
                        <a:t>is</a:t>
                      </a:r>
                      <a:endParaRPr b="1" sz="24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C00000"/>
                          </a:solidFill>
                        </a:rPr>
                        <a:t>here</a:t>
                      </a:r>
                      <a:endParaRPr b="1" sz="24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sz="21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sz="21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sz="21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C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0" name="Google Shape;160;g2ba75cb41d6_0_268"/>
          <p:cNvPicPr preferRelativeResize="0"/>
          <p:nvPr/>
        </p:nvPicPr>
        <p:blipFill rotWithShape="1">
          <a:blip r:embed="rId4">
            <a:alphaModFix/>
          </a:blip>
          <a:srcRect b="0" l="0" r="0" t="66877"/>
          <a:stretch/>
        </p:blipFill>
        <p:spPr>
          <a:xfrm rot="5400000">
            <a:off x="-2351213" y="2351213"/>
            <a:ext cx="6868125" cy="2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ba75cb41d6_0_268"/>
          <p:cNvPicPr preferRelativeResize="0"/>
          <p:nvPr/>
        </p:nvPicPr>
        <p:blipFill rotWithShape="1">
          <a:blip r:embed="rId4">
            <a:alphaModFix/>
          </a:blip>
          <a:srcRect b="0" l="0" r="0" t="66877"/>
          <a:stretch/>
        </p:blipFill>
        <p:spPr>
          <a:xfrm rot="-5400000">
            <a:off x="7675087" y="2351213"/>
            <a:ext cx="6868125" cy="2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ba75cb41d6_0_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8200" y="1501725"/>
            <a:ext cx="869344" cy="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ba75cb41d6_0_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8100" y="1501725"/>
            <a:ext cx="869344" cy="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ba75cb41d6_0_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912" y="1501725"/>
            <a:ext cx="869344" cy="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ba75cb41d6_0_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9712" y="1501725"/>
            <a:ext cx="869344" cy="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ba75cb41d6_0_268"/>
          <p:cNvPicPr preferRelativeResize="0"/>
          <p:nvPr/>
        </p:nvPicPr>
        <p:blipFill rotWithShape="1">
          <a:blip r:embed="rId6">
            <a:alphaModFix/>
          </a:blip>
          <a:srcRect b="0" l="26012" r="30778" t="6261"/>
          <a:stretch/>
        </p:blipFill>
        <p:spPr>
          <a:xfrm>
            <a:off x="4298200" y="2319699"/>
            <a:ext cx="869350" cy="6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ba75cb41d6_0_2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08500" y="834125"/>
            <a:ext cx="1266701" cy="5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ba75cb41d6_0_2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07650" y="1501724"/>
            <a:ext cx="838200" cy="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a75cb41d6_0_2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64375" y="2319697"/>
            <a:ext cx="597699" cy="6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c80f96e3c_2_0"/>
          <p:cNvSpPr txBox="1"/>
          <p:nvPr/>
        </p:nvSpPr>
        <p:spPr>
          <a:xfrm>
            <a:off x="2346750" y="350827"/>
            <a:ext cx="749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5239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80706"/>
                </a:solidFill>
              </a:rPr>
              <a:t>What we have learned today  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75" name="Google Shape;175;g29c80f96e3c_2_0"/>
          <p:cNvSpPr txBox="1"/>
          <p:nvPr/>
        </p:nvSpPr>
        <p:spPr>
          <a:xfrm>
            <a:off x="359569" y="1578275"/>
            <a:ext cx="8598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Understood what dynamics are.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How to identify them in sheet music.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Know the Italian language of dynamics.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Made our own songs with dynamics.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29c80f96e3c_2_0"/>
          <p:cNvPicPr preferRelativeResize="0"/>
          <p:nvPr/>
        </p:nvPicPr>
        <p:blipFill rotWithShape="1">
          <a:blip r:embed="rId3">
            <a:alphaModFix/>
          </a:blip>
          <a:srcRect b="0" l="0" r="0" t="66878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9c80f96e3c_2_0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9c80f96e3c_2_0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2023-11-12T16:09:49Z</dcterms:created>
  <dc:creator>Sophie Fletcher (27147353)</dc:creator>
</cp:coreProperties>
</file>