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Caveat"/>
      <p:regular r:id="rId15"/>
      <p:bold r:id="rId16"/>
    </p:embeddedFont>
    <p:embeddedFont>
      <p:font typeface="Lexend Black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jxuFK7LsIExr/L9daepleuB4SL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aveat-regular.fntdata"/><Relationship Id="rId14" Type="http://schemas.openxmlformats.org/officeDocument/2006/relationships/slide" Target="slides/slide10.xml"/><Relationship Id="rId17" Type="http://schemas.openxmlformats.org/officeDocument/2006/relationships/font" Target="fonts/LexendBlack-bold.fntdata"/><Relationship Id="rId16" Type="http://schemas.openxmlformats.org/officeDocument/2006/relationships/font" Target="fonts/Cave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In todays lesson we will </a:t>
            </a:r>
            <a:r>
              <a:rPr lang="en-US"/>
              <a:t>continue</a:t>
            </a:r>
            <a:r>
              <a:rPr lang="en-US"/>
              <a:t> learning about dynamics.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9c80f96e3c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Recap with the students what they have learned in todays lesson.</a:t>
            </a:r>
            <a:endParaRPr/>
          </a:p>
        </p:txBody>
      </p:sp>
      <p:sp>
        <p:nvSpPr>
          <p:cNvPr id="181" name="Google Shape;181;g29c80f96e3c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Explain to the children what we will be doing today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ba78641f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ba78641f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Don’t clap back is a listening game. similar to ‘Simon Says’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leader will clap patterns and the class is to repeat those rhythms back to the leader.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there are a few rhythms that the class SHOULD NOT clap back, the first one is: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dont. clap. this one back. - - … (long, long, short short short.)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anyone who claps this pattern is out of the game and needs to sit down.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winner is the last one standing.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as the game goes on speed up the patterns or you can try and trick the students.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there additional rhythms you can add to make the game harder.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dont clap back - - - (long long long)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and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Dont clap this back - - - - (long long long long)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both of these patterns can be clapped at any speed which makes them more difficult to recognise.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c80a5bfb9_0_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29c80a5bfb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Dynamics are the volume level in music.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They can be loud, soft and everything inbetween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Musicians use dynamics to add excitement and emotion to songs.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What feeling might i be feeling if i was singing quietly? ANSWER- sad, tired, secretive, relaxed etc.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how about if i was singing loudly? ANSWER- Excited, happy, angry etc.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9b8853721e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g29b8853721e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9d15755284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 your pairs what were the italian words for dynamics?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ANSWERS-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forte- loud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Piano- soft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Mezzo- Medium</a:t>
            </a:r>
            <a:endParaRPr/>
          </a:p>
        </p:txBody>
      </p:sp>
      <p:sp>
        <p:nvSpPr>
          <p:cNvPr id="136" name="Google Shape;136;g29d15755284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9d15755284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 need to remember the symbols to represent dynamics.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 represents piano which means softly or quietly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MP represents Mezzo Piano which means medium soft or quiet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MF represents Mezzo Forte which means medium loud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 represents Forte which means loud.</a:t>
            </a:r>
            <a:endParaRPr/>
          </a:p>
        </p:txBody>
      </p:sp>
      <p:sp>
        <p:nvSpPr>
          <p:cNvPr id="150" name="Google Shape;150;g29d15755284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9d15755284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WORKSHEET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Cut out the images below and stick them under the corresponding boxes. Or write the words for each image.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Crying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Snake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Library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Mouse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Firework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Speaker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Rocket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Snail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Whisper</a:t>
            </a:r>
            <a:endParaRPr/>
          </a:p>
        </p:txBody>
      </p:sp>
      <p:sp>
        <p:nvSpPr>
          <p:cNvPr id="163" name="Google Shape;163;g29d15755284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9d15755284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29d15755284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://www.youtube.com/watch?v=U51u2OCXlJI" TargetMode="External"/><Relationship Id="rId6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://www.youtube.com/watch?v=U51u2OCXlJI" TargetMode="External"/><Relationship Id="rId6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>
            <p:ph type="ctrTitle"/>
          </p:nvPr>
        </p:nvSpPr>
        <p:spPr>
          <a:xfrm>
            <a:off x="831202" y="1058500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Calibri"/>
              <a:buNone/>
            </a:pPr>
            <a:r>
              <a:rPr b="1" lang="en-US" sz="4267">
                <a:latin typeface="Arial"/>
                <a:ea typeface="Arial"/>
                <a:cs typeface="Arial"/>
                <a:sym typeface="Arial"/>
              </a:rPr>
              <a:t>Dynamics</a:t>
            </a:r>
            <a:endParaRPr b="1" sz="426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>
            <p:ph idx="1" type="subTitle"/>
          </p:nvPr>
        </p:nvSpPr>
        <p:spPr>
          <a:xfrm>
            <a:off x="1012242" y="3795300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60124"/>
              </a:buClr>
              <a:buSzPts val="935"/>
              <a:buNone/>
            </a:pPr>
            <a:r>
              <a:rPr b="1" i="1" lang="en-US" sz="2339">
                <a:solidFill>
                  <a:srgbClr val="D60124"/>
                </a:solidFill>
                <a:latin typeface="Arial"/>
                <a:ea typeface="Arial"/>
                <a:cs typeface="Arial"/>
                <a:sym typeface="Arial"/>
              </a:rPr>
              <a:t>Understanding what dynamics are and how to use them effectively</a:t>
            </a:r>
            <a:endParaRPr b="1" i="1" sz="2339">
              <a:solidFill>
                <a:srgbClr val="D601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 b="18843" l="0" r="0" t="17949"/>
          <a:stretch/>
        </p:blipFill>
        <p:spPr>
          <a:xfrm>
            <a:off x="4562858" y="331833"/>
            <a:ext cx="4259497" cy="1795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 b="0" l="0" r="45872" t="0"/>
          <a:stretch/>
        </p:blipFill>
        <p:spPr>
          <a:xfrm>
            <a:off x="-386465" y="0"/>
            <a:ext cx="525033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5">
            <a:alphaModFix/>
          </a:blip>
          <a:srcRect b="37810" l="34922" r="2334" t="-1249"/>
          <a:stretch/>
        </p:blipFill>
        <p:spPr>
          <a:xfrm>
            <a:off x="10175750" y="4168625"/>
            <a:ext cx="1903976" cy="2566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9c80f96e3c_2_0"/>
          <p:cNvSpPr txBox="1"/>
          <p:nvPr/>
        </p:nvSpPr>
        <p:spPr>
          <a:xfrm>
            <a:off x="2346750" y="350827"/>
            <a:ext cx="7498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5239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124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C80706"/>
                </a:solidFill>
                <a:latin typeface="Calibri"/>
                <a:ea typeface="Calibri"/>
                <a:cs typeface="Calibri"/>
                <a:sym typeface="Calibri"/>
              </a:rPr>
              <a:t>What we have learned today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29c80f96e3c_2_0"/>
          <p:cNvSpPr txBox="1"/>
          <p:nvPr/>
        </p:nvSpPr>
        <p:spPr>
          <a:xfrm>
            <a:off x="359569" y="1578275"/>
            <a:ext cx="8598600" cy="17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Char char="▪"/>
            </a:pPr>
            <a:r>
              <a:rPr i="0" lang="en-US" sz="2800" u="none" cap="none" strike="noStrike">
                <a:solidFill>
                  <a:schemeClr val="dk1"/>
                </a:solidFill>
              </a:rPr>
              <a:t>Understood what dynamics are.</a:t>
            </a:r>
            <a:endParaRPr i="0" sz="2800" u="none" cap="none" strike="noStrike">
              <a:solidFill>
                <a:schemeClr val="dk1"/>
              </a:solidFill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Char char="▪"/>
            </a:pPr>
            <a:r>
              <a:rPr i="0" lang="en-US" sz="2800" u="none" cap="none" strike="noStrike">
                <a:solidFill>
                  <a:schemeClr val="dk1"/>
                </a:solidFill>
              </a:rPr>
              <a:t>How to identify them in sheet music.</a:t>
            </a:r>
            <a:endParaRPr i="0" sz="2800" u="none" cap="none" strike="noStrike">
              <a:solidFill>
                <a:schemeClr val="dk1"/>
              </a:solidFill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▪"/>
            </a:pPr>
            <a:r>
              <a:rPr i="0" lang="en-US" sz="2800" u="none" cap="none" strike="noStrike">
                <a:solidFill>
                  <a:schemeClr val="dk1"/>
                </a:solidFill>
              </a:rPr>
              <a:t>Know the Italian language of dynamics.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g29c80f96e3c_2_0"/>
          <p:cNvPicPr preferRelativeResize="0"/>
          <p:nvPr/>
        </p:nvPicPr>
        <p:blipFill rotWithShape="1">
          <a:blip r:embed="rId3">
            <a:alphaModFix/>
          </a:blip>
          <a:srcRect b="0" l="0" r="0" t="66878"/>
          <a:stretch/>
        </p:blipFill>
        <p:spPr>
          <a:xfrm>
            <a:off x="-97536" y="4279393"/>
            <a:ext cx="12289535" cy="257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9c80f96e3c_2_0"/>
          <p:cNvPicPr preferRelativeResize="0"/>
          <p:nvPr/>
        </p:nvPicPr>
        <p:blipFill rotWithShape="1">
          <a:blip r:embed="rId4">
            <a:alphaModFix/>
          </a:blip>
          <a:srcRect b="23923" l="0" r="0" t="10425"/>
          <a:stretch/>
        </p:blipFill>
        <p:spPr>
          <a:xfrm>
            <a:off x="79934" y="5685134"/>
            <a:ext cx="2330132" cy="102023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29c80f96e3c_2_0"/>
          <p:cNvSpPr txBox="1"/>
          <p:nvPr/>
        </p:nvSpPr>
        <p:spPr>
          <a:xfrm>
            <a:off x="4651133" y="5924734"/>
            <a:ext cx="29673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33"/>
              <a:buFont typeface="Arial"/>
              <a:buNone/>
            </a:pPr>
            <a:r>
              <a:rPr b="1" i="0" lang="en-US" sz="41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</a:t>
            </a:r>
            <a:r>
              <a:rPr b="1" i="0" lang="en-US" sz="4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HIEVED</a:t>
            </a:r>
            <a:endParaRPr b="1" i="0" sz="41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66879"/>
          <a:stretch/>
        </p:blipFill>
        <p:spPr>
          <a:xfrm>
            <a:off x="-97536" y="4279393"/>
            <a:ext cx="12289536" cy="257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b="23926" l="0" r="0" t="10424"/>
          <a:stretch/>
        </p:blipFill>
        <p:spPr>
          <a:xfrm>
            <a:off x="79934" y="5685134"/>
            <a:ext cx="2330132" cy="102023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4651133" y="5924734"/>
            <a:ext cx="2967200" cy="88218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33"/>
              <a:buFont typeface="Arial"/>
              <a:buNone/>
            </a:pPr>
            <a:r>
              <a:rPr b="1" i="0" lang="en-US" sz="41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</a:t>
            </a:r>
            <a:r>
              <a:rPr b="1" i="0" lang="en-US" sz="4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HIEVED</a:t>
            </a:r>
            <a:endParaRPr b="1" i="0" sz="41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>
            <p:ph idx="4294967295" type="ctrTitle"/>
          </p:nvPr>
        </p:nvSpPr>
        <p:spPr>
          <a:xfrm>
            <a:off x="234875" y="316604"/>
            <a:ext cx="6747915" cy="81453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0124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D60124"/>
                </a:solidFill>
                <a:latin typeface="Arial"/>
                <a:ea typeface="Arial"/>
                <a:cs typeface="Arial"/>
                <a:sym typeface="Arial"/>
              </a:rPr>
              <a:t>What will we learn today?</a:t>
            </a:r>
            <a:endParaRPr b="1" i="0" sz="4000" u="none" cap="none" strike="noStrike">
              <a:solidFill>
                <a:srgbClr val="D601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>
            <p:ph idx="4294967295" type="subTitle"/>
          </p:nvPr>
        </p:nvSpPr>
        <p:spPr>
          <a:xfrm>
            <a:off x="234875" y="1230800"/>
            <a:ext cx="9758700" cy="21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5239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0124"/>
              </a:buClr>
              <a:buSzPts val="2800"/>
              <a:buFont typeface="Arial"/>
              <a:buNone/>
            </a:pPr>
            <a:r>
              <a:rPr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will be able to: </a:t>
            </a:r>
            <a:endParaRPr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Char char="▪"/>
            </a:pPr>
            <a:r>
              <a:rPr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 what dynamics are.</a:t>
            </a:r>
            <a:endParaRPr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Char char="▪"/>
            </a:pPr>
            <a:r>
              <a:rPr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identify them in music.</a:t>
            </a:r>
            <a:endParaRPr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Char char="▪"/>
            </a:pPr>
            <a:r>
              <a:rPr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 the Italian language of dynamics.</a:t>
            </a:r>
            <a:endParaRPr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0124"/>
              </a:buClr>
              <a:buSzPts val="2800"/>
              <a:buFont typeface="Arial"/>
              <a:buNone/>
            </a:pP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0124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90751" y="465059"/>
            <a:ext cx="2541559" cy="15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g2ba78641fd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399992">
            <a:off x="6191251" y="857259"/>
            <a:ext cx="6857999" cy="514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2ba78641fd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8">
            <a:off x="-857249" y="857258"/>
            <a:ext cx="6857999" cy="514348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2ba78641fdc_0_0"/>
          <p:cNvSpPr txBox="1"/>
          <p:nvPr/>
        </p:nvSpPr>
        <p:spPr>
          <a:xfrm>
            <a:off x="2023600" y="1705600"/>
            <a:ext cx="8144700" cy="3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00">
                <a:solidFill>
                  <a:srgbClr val="D60124"/>
                </a:solidFill>
              </a:rPr>
              <a:t>DON’T CLAP BACK</a:t>
            </a:r>
            <a:endParaRPr b="1" sz="9300">
              <a:solidFill>
                <a:srgbClr val="D60124"/>
              </a:solidFill>
            </a:endParaRPr>
          </a:p>
        </p:txBody>
      </p:sp>
      <p:pic>
        <p:nvPicPr>
          <p:cNvPr id="114" name="Google Shape;114;g2ba78641fd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3083" y="0"/>
            <a:ext cx="1865833" cy="186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2ba78641fd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3100" y="4992167"/>
            <a:ext cx="1865833" cy="186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29c80a5bfb9_0_72"/>
          <p:cNvPicPr preferRelativeResize="0"/>
          <p:nvPr/>
        </p:nvPicPr>
        <p:blipFill rotWithShape="1">
          <a:blip r:embed="rId3">
            <a:alphaModFix/>
          </a:blip>
          <a:srcRect b="0" l="0" r="0" t="66877"/>
          <a:stretch/>
        </p:blipFill>
        <p:spPr>
          <a:xfrm>
            <a:off x="-97536" y="4279393"/>
            <a:ext cx="12289535" cy="257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29c80a5bfb9_0_72"/>
          <p:cNvPicPr preferRelativeResize="0"/>
          <p:nvPr/>
        </p:nvPicPr>
        <p:blipFill rotWithShape="1">
          <a:blip r:embed="rId4">
            <a:alphaModFix/>
          </a:blip>
          <a:srcRect b="23923" l="0" r="0" t="10425"/>
          <a:stretch/>
        </p:blipFill>
        <p:spPr>
          <a:xfrm>
            <a:off x="79934" y="5685134"/>
            <a:ext cx="2330132" cy="102023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29c80a5bfb9_0_72"/>
          <p:cNvSpPr txBox="1"/>
          <p:nvPr/>
        </p:nvSpPr>
        <p:spPr>
          <a:xfrm>
            <a:off x="4651133" y="5924734"/>
            <a:ext cx="29673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33"/>
              <a:buFont typeface="Arial"/>
              <a:buNone/>
            </a:pPr>
            <a:r>
              <a:rPr b="1" i="0" lang="en-US" sz="41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</a:t>
            </a:r>
            <a:r>
              <a:rPr b="1" i="0" lang="en-US" sz="4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HIEVED</a:t>
            </a:r>
            <a:endParaRPr b="1" i="0" sz="41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9c80a5bfb9_0_72"/>
          <p:cNvSpPr txBox="1"/>
          <p:nvPr>
            <p:ph idx="4294967295" type="ctrTitle"/>
          </p:nvPr>
        </p:nvSpPr>
        <p:spPr>
          <a:xfrm>
            <a:off x="2542850" y="346929"/>
            <a:ext cx="67479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0124"/>
              </a:buClr>
              <a:buSzPts val="4000"/>
              <a:buFont typeface="Calibri"/>
              <a:buNone/>
            </a:pPr>
            <a:r>
              <a:rPr b="1" i="0" lang="en-US" sz="3600" u="none" cap="none" strike="noStrike">
                <a:solidFill>
                  <a:srgbClr val="D60124"/>
                </a:solidFill>
                <a:latin typeface="Arial"/>
                <a:ea typeface="Arial"/>
                <a:cs typeface="Arial"/>
                <a:sym typeface="Arial"/>
              </a:rPr>
              <a:t>What are dynamics?</a:t>
            </a:r>
            <a:endParaRPr b="1" i="0" sz="3600" u="none" cap="none" strike="noStrike">
              <a:solidFill>
                <a:srgbClr val="D601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29c80a5bfb9_0_72"/>
          <p:cNvSpPr txBox="1"/>
          <p:nvPr/>
        </p:nvSpPr>
        <p:spPr>
          <a:xfrm>
            <a:off x="2306225" y="1405975"/>
            <a:ext cx="6645600" cy="30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solidFill>
                  <a:srgbClr val="C00000"/>
                </a:solidFill>
                <a:highlight>
                  <a:schemeClr val="lt1"/>
                </a:highlight>
              </a:rPr>
              <a:t>Dynamics are the volume level in music. </a:t>
            </a:r>
            <a:endParaRPr i="0" sz="2400" u="none" cap="none" strike="noStrike">
              <a:solidFill>
                <a:srgbClr val="C00000"/>
              </a:solidFill>
              <a:highlight>
                <a:schemeClr val="lt1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C00000"/>
              </a:solidFill>
              <a:highlight>
                <a:schemeClr val="lt1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C00000"/>
              </a:solidFill>
              <a:highlight>
                <a:schemeClr val="lt1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C00000"/>
                </a:solidFill>
                <a:highlight>
                  <a:schemeClr val="lt1"/>
                </a:highlight>
              </a:rPr>
              <a:t>They can be </a:t>
            </a:r>
            <a:r>
              <a:rPr lang="en-US" sz="2400">
                <a:solidFill>
                  <a:srgbClr val="C00000"/>
                </a:solidFill>
                <a:highlight>
                  <a:schemeClr val="lt1"/>
                </a:highlight>
                <a:latin typeface="Lexend Black"/>
                <a:ea typeface="Lexend Black"/>
                <a:cs typeface="Lexend Black"/>
                <a:sym typeface="Lexend Black"/>
              </a:rPr>
              <a:t>LOUD</a:t>
            </a:r>
            <a:r>
              <a:rPr lang="en-US" sz="2400">
                <a:solidFill>
                  <a:srgbClr val="C00000"/>
                </a:solidFill>
                <a:highlight>
                  <a:schemeClr val="lt1"/>
                </a:highlight>
              </a:rPr>
              <a:t>, </a:t>
            </a:r>
            <a:r>
              <a:rPr b="1" lang="en-US" sz="2400">
                <a:solidFill>
                  <a:srgbClr val="C00000"/>
                </a:solidFill>
                <a:highlight>
                  <a:schemeClr val="lt1"/>
                </a:highlight>
                <a:latin typeface="Caveat"/>
                <a:ea typeface="Caveat"/>
                <a:cs typeface="Caveat"/>
                <a:sym typeface="Caveat"/>
              </a:rPr>
              <a:t>soft</a:t>
            </a:r>
            <a:r>
              <a:rPr lang="en-US" sz="2400">
                <a:solidFill>
                  <a:srgbClr val="C00000"/>
                </a:solidFill>
                <a:highlight>
                  <a:schemeClr val="lt1"/>
                </a:highlight>
              </a:rPr>
              <a:t> and everything </a:t>
            </a:r>
            <a:r>
              <a:rPr lang="en-US" sz="2400">
                <a:solidFill>
                  <a:srgbClr val="C00000"/>
                </a:solidFill>
                <a:highlight>
                  <a:schemeClr val="lt1"/>
                </a:highlight>
              </a:rPr>
              <a:t>in between</a:t>
            </a:r>
            <a:r>
              <a:rPr lang="en-US" sz="2400">
                <a:solidFill>
                  <a:srgbClr val="C00000"/>
                </a:solidFill>
                <a:highlight>
                  <a:schemeClr val="lt1"/>
                </a:highlight>
              </a:rPr>
              <a:t>!</a:t>
            </a:r>
            <a:endParaRPr i="0" sz="2400" u="none" cap="none" strike="noStrike">
              <a:solidFill>
                <a:srgbClr val="C00000"/>
              </a:solidFill>
              <a:highlight>
                <a:schemeClr val="lt1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C00000"/>
              </a:solidFill>
              <a:highlight>
                <a:schemeClr val="lt1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solidFill>
                  <a:srgbClr val="C00000"/>
                </a:solidFill>
                <a:highlight>
                  <a:schemeClr val="lt1"/>
                </a:highlight>
              </a:rPr>
              <a:t>Musicians use a variety of dynamics to add excitement and emotion to songs.</a:t>
            </a:r>
            <a:endParaRPr i="0" sz="2400" u="none" cap="none" strike="noStrike">
              <a:solidFill>
                <a:srgbClr val="C00000"/>
              </a:solidFill>
              <a:highlight>
                <a:schemeClr val="lt1"/>
              </a:highlight>
            </a:endParaRPr>
          </a:p>
        </p:txBody>
      </p:sp>
      <p:pic>
        <p:nvPicPr>
          <p:cNvPr id="125" name="Google Shape;125;g29c80a5bfb9_0_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99725" y="2798880"/>
            <a:ext cx="2508525" cy="16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29b8853721e_0_4"/>
          <p:cNvPicPr preferRelativeResize="0"/>
          <p:nvPr/>
        </p:nvPicPr>
        <p:blipFill rotWithShape="1">
          <a:blip r:embed="rId3">
            <a:alphaModFix/>
          </a:blip>
          <a:srcRect b="0" l="0" r="0" t="66877"/>
          <a:stretch/>
        </p:blipFill>
        <p:spPr>
          <a:xfrm>
            <a:off x="0" y="4692316"/>
            <a:ext cx="12192000" cy="216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9b8853721e_0_4"/>
          <p:cNvPicPr preferRelativeResize="0"/>
          <p:nvPr/>
        </p:nvPicPr>
        <p:blipFill rotWithShape="1">
          <a:blip r:embed="rId4">
            <a:alphaModFix/>
          </a:blip>
          <a:srcRect b="23926" l="0" r="0" t="10424"/>
          <a:stretch/>
        </p:blipFill>
        <p:spPr>
          <a:xfrm>
            <a:off x="79934" y="5685134"/>
            <a:ext cx="2330132" cy="102023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9b8853721e_0_4"/>
          <p:cNvSpPr txBox="1"/>
          <p:nvPr/>
        </p:nvSpPr>
        <p:spPr>
          <a:xfrm>
            <a:off x="4651133" y="5924734"/>
            <a:ext cx="29673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33"/>
              <a:buFont typeface="Arial"/>
              <a:buNone/>
            </a:pPr>
            <a:r>
              <a:rPr b="1" i="0" lang="en-US" sz="41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</a:t>
            </a:r>
            <a:r>
              <a:rPr b="1" i="0" lang="en-US" sz="4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HIEVED</a:t>
            </a:r>
            <a:endParaRPr b="1" i="0" sz="41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g29b8853721e_0_4" title="MuExp Forte Piano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59975" y="612475"/>
            <a:ext cx="7532975" cy="423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29d15755284_0_3"/>
          <p:cNvPicPr preferRelativeResize="0"/>
          <p:nvPr/>
        </p:nvPicPr>
        <p:blipFill rotWithShape="1">
          <a:blip r:embed="rId3">
            <a:alphaModFix/>
          </a:blip>
          <a:srcRect b="0" l="0" r="0" t="66877"/>
          <a:stretch/>
        </p:blipFill>
        <p:spPr>
          <a:xfrm>
            <a:off x="0" y="4692316"/>
            <a:ext cx="12192000" cy="216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29d15755284_0_3"/>
          <p:cNvPicPr preferRelativeResize="0"/>
          <p:nvPr/>
        </p:nvPicPr>
        <p:blipFill rotWithShape="1">
          <a:blip r:embed="rId4">
            <a:alphaModFix/>
          </a:blip>
          <a:srcRect b="23923" l="0" r="0" t="10425"/>
          <a:stretch/>
        </p:blipFill>
        <p:spPr>
          <a:xfrm>
            <a:off x="79934" y="5685134"/>
            <a:ext cx="2330132" cy="102023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29d15755284_0_3"/>
          <p:cNvSpPr txBox="1"/>
          <p:nvPr/>
        </p:nvSpPr>
        <p:spPr>
          <a:xfrm>
            <a:off x="4651133" y="5924734"/>
            <a:ext cx="29673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33"/>
              <a:buFont typeface="Arial"/>
              <a:buNone/>
            </a:pPr>
            <a:r>
              <a:rPr b="1" i="0" lang="en-US" sz="41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</a:t>
            </a:r>
            <a:r>
              <a:rPr b="1" i="0" lang="en-US" sz="4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HIEVED</a:t>
            </a:r>
            <a:endParaRPr b="1" i="0" sz="41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29d15755284_0_3"/>
          <p:cNvSpPr txBox="1"/>
          <p:nvPr/>
        </p:nvSpPr>
        <p:spPr>
          <a:xfrm>
            <a:off x="2903025" y="182075"/>
            <a:ext cx="58971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</a:rPr>
              <a:t>What Italian music words did we hear?</a:t>
            </a:r>
            <a:endParaRPr b="1" i="0" sz="2800" u="none" cap="none" strike="noStrike">
              <a:solidFill>
                <a:srgbClr val="C00000"/>
              </a:solidFill>
            </a:endParaRPr>
          </a:p>
        </p:txBody>
      </p:sp>
      <p:sp>
        <p:nvSpPr>
          <p:cNvPr id="142" name="Google Shape;142;g29d15755284_0_3"/>
          <p:cNvSpPr txBox="1"/>
          <p:nvPr/>
        </p:nvSpPr>
        <p:spPr>
          <a:xfrm>
            <a:off x="981150" y="1385750"/>
            <a:ext cx="33582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i="0" lang="en-US" sz="2500" u="none" cap="none" strike="noStrike">
                <a:solidFill>
                  <a:srgbClr val="C00000"/>
                </a:solidFill>
              </a:rPr>
              <a:t>Talk with your partners!</a:t>
            </a:r>
            <a:endParaRPr i="0" sz="2500" u="none" cap="none" strike="noStrike">
              <a:solidFill>
                <a:srgbClr val="C00000"/>
              </a:solidFill>
            </a:endParaRPr>
          </a:p>
        </p:txBody>
      </p:sp>
      <p:sp>
        <p:nvSpPr>
          <p:cNvPr id="143" name="Google Shape;143;g29d15755284_0_3"/>
          <p:cNvSpPr txBox="1"/>
          <p:nvPr/>
        </p:nvSpPr>
        <p:spPr>
          <a:xfrm>
            <a:off x="7596350" y="1959850"/>
            <a:ext cx="35403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i="0" lang="en-US" sz="2500" u="none" cap="none" strike="noStrike">
                <a:solidFill>
                  <a:srgbClr val="C00000"/>
                </a:solidFill>
              </a:rPr>
              <a:t>Hands up, what words did we hear?</a:t>
            </a:r>
            <a:endParaRPr i="0" sz="2500" u="none" cap="none" strike="noStrike">
              <a:solidFill>
                <a:srgbClr val="C00000"/>
              </a:solidFill>
            </a:endParaRPr>
          </a:p>
        </p:txBody>
      </p:sp>
      <p:sp>
        <p:nvSpPr>
          <p:cNvPr id="144" name="Google Shape;144;g29d15755284_0_3"/>
          <p:cNvSpPr txBox="1"/>
          <p:nvPr/>
        </p:nvSpPr>
        <p:spPr>
          <a:xfrm>
            <a:off x="2650150" y="2903025"/>
            <a:ext cx="28323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rgbClr val="C00000"/>
                </a:solidFill>
              </a:rPr>
              <a:t>Forte </a:t>
            </a:r>
            <a:r>
              <a:rPr b="1" i="0" lang="en-US" sz="2800" u="none" cap="none" strike="noStrike">
                <a:solidFill>
                  <a:srgbClr val="C00000"/>
                </a:solidFill>
              </a:rPr>
              <a:t>= Loud</a:t>
            </a:r>
            <a:endParaRPr b="1" i="0" sz="2800" u="none" cap="none" strike="noStrike">
              <a:solidFill>
                <a:srgbClr val="C00000"/>
              </a:solidFill>
            </a:endParaRPr>
          </a:p>
        </p:txBody>
      </p:sp>
      <p:sp>
        <p:nvSpPr>
          <p:cNvPr id="145" name="Google Shape;145;g29d15755284_0_3"/>
          <p:cNvSpPr txBox="1"/>
          <p:nvPr/>
        </p:nvSpPr>
        <p:spPr>
          <a:xfrm>
            <a:off x="2650150" y="3480250"/>
            <a:ext cx="28323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rgbClr val="C00000"/>
                </a:solidFill>
              </a:rPr>
              <a:t>Piano </a:t>
            </a:r>
            <a:r>
              <a:rPr b="1" i="0" lang="en-US" sz="2800" u="none" cap="none" strike="noStrike">
                <a:solidFill>
                  <a:srgbClr val="C00000"/>
                </a:solidFill>
              </a:rPr>
              <a:t>= Soft</a:t>
            </a:r>
            <a:endParaRPr b="1" i="0" sz="2800" u="none" cap="none" strike="noStrike">
              <a:solidFill>
                <a:srgbClr val="C00000"/>
              </a:solidFill>
            </a:endParaRPr>
          </a:p>
        </p:txBody>
      </p:sp>
      <p:sp>
        <p:nvSpPr>
          <p:cNvPr id="146" name="Google Shape;146;g29d15755284_0_3"/>
          <p:cNvSpPr txBox="1"/>
          <p:nvPr/>
        </p:nvSpPr>
        <p:spPr>
          <a:xfrm>
            <a:off x="2650150" y="4117450"/>
            <a:ext cx="35403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rgbClr val="C00000"/>
                </a:solidFill>
              </a:rPr>
              <a:t>Mezzo </a:t>
            </a:r>
            <a:r>
              <a:rPr b="1" i="0" lang="en-US" sz="2800" u="none" cap="none" strike="noStrike">
                <a:solidFill>
                  <a:srgbClr val="C00000"/>
                </a:solidFill>
              </a:rPr>
              <a:t>= Medium</a:t>
            </a:r>
            <a:endParaRPr b="1" i="0" sz="2800" u="none" cap="none" strike="noStrike">
              <a:solidFill>
                <a:srgbClr val="C00000"/>
              </a:solidFill>
            </a:endParaRPr>
          </a:p>
        </p:txBody>
      </p:sp>
      <p:pic>
        <p:nvPicPr>
          <p:cNvPr id="147" name="Google Shape;147;g29d15755284_0_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58950" y="3480250"/>
            <a:ext cx="3215100" cy="161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29d15755284_0_18"/>
          <p:cNvPicPr preferRelativeResize="0"/>
          <p:nvPr/>
        </p:nvPicPr>
        <p:blipFill rotWithShape="1">
          <a:blip r:embed="rId3">
            <a:alphaModFix/>
          </a:blip>
          <a:srcRect b="0" l="0" r="0" t="66877"/>
          <a:stretch/>
        </p:blipFill>
        <p:spPr>
          <a:xfrm>
            <a:off x="0" y="4692316"/>
            <a:ext cx="12192000" cy="216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9d15755284_0_18"/>
          <p:cNvPicPr preferRelativeResize="0"/>
          <p:nvPr/>
        </p:nvPicPr>
        <p:blipFill rotWithShape="1">
          <a:blip r:embed="rId4">
            <a:alphaModFix/>
          </a:blip>
          <a:srcRect b="23923" l="0" r="0" t="10425"/>
          <a:stretch/>
        </p:blipFill>
        <p:spPr>
          <a:xfrm>
            <a:off x="79934" y="5685134"/>
            <a:ext cx="2330132" cy="102023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9d15755284_0_18"/>
          <p:cNvSpPr txBox="1"/>
          <p:nvPr/>
        </p:nvSpPr>
        <p:spPr>
          <a:xfrm>
            <a:off x="4651133" y="5924734"/>
            <a:ext cx="29673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33"/>
              <a:buFont typeface="Arial"/>
              <a:buNone/>
            </a:pPr>
            <a:r>
              <a:rPr b="1" i="0" lang="en-US" sz="41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</a:t>
            </a:r>
            <a:r>
              <a:rPr b="1" i="0" lang="en-US" sz="4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HIEVED</a:t>
            </a:r>
            <a:endParaRPr b="1" i="0" sz="41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29d15755284_0_18"/>
          <p:cNvSpPr txBox="1"/>
          <p:nvPr/>
        </p:nvSpPr>
        <p:spPr>
          <a:xfrm>
            <a:off x="2903025" y="182075"/>
            <a:ext cx="58971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</a:rPr>
              <a:t>This is what Dynamics will look like on sheet music!</a:t>
            </a:r>
            <a:endParaRPr b="1" i="0" sz="2800" u="none" cap="none" strike="noStrike">
              <a:solidFill>
                <a:srgbClr val="C00000"/>
              </a:solidFill>
            </a:endParaRPr>
          </a:p>
        </p:txBody>
      </p:sp>
      <p:sp>
        <p:nvSpPr>
          <p:cNvPr id="156" name="Google Shape;156;g29d15755284_0_18"/>
          <p:cNvSpPr txBox="1"/>
          <p:nvPr/>
        </p:nvSpPr>
        <p:spPr>
          <a:xfrm>
            <a:off x="7618425" y="1325050"/>
            <a:ext cx="3730800" cy="22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0" lang="en-US" sz="2800" u="none" cap="none" strike="noStrike">
                <a:solidFill>
                  <a:srgbClr val="C00000"/>
                </a:solidFill>
              </a:rPr>
              <a:t>Remember </a:t>
            </a:r>
            <a:r>
              <a:rPr b="1" i="1" lang="en-US" sz="2800" u="none" cap="none" strike="noStrike">
                <a:solidFill>
                  <a:schemeClr val="dk1"/>
                </a:solidFill>
              </a:rPr>
              <a:t>Mezzo</a:t>
            </a:r>
            <a:r>
              <a:rPr i="1" lang="en-US" sz="2800" u="none" cap="none" strike="noStrike">
                <a:solidFill>
                  <a:srgbClr val="C00000"/>
                </a:solidFill>
              </a:rPr>
              <a:t> </a:t>
            </a:r>
            <a:r>
              <a:rPr i="0" lang="en-US" sz="2800" u="none" cap="none" strike="noStrike">
                <a:solidFill>
                  <a:srgbClr val="C00000"/>
                </a:solidFill>
              </a:rPr>
              <a:t>means Medium, so </a:t>
            </a:r>
            <a:r>
              <a:rPr b="1" i="1" lang="en-US" sz="2800" u="none" cap="none" strike="noStrike">
                <a:solidFill>
                  <a:schemeClr val="dk1"/>
                </a:solidFill>
              </a:rPr>
              <a:t>Mezzo Piano</a:t>
            </a:r>
            <a:r>
              <a:rPr i="1" lang="en-US" sz="2800" u="none" cap="none" strike="noStrike">
                <a:solidFill>
                  <a:srgbClr val="C00000"/>
                </a:solidFill>
              </a:rPr>
              <a:t> </a:t>
            </a:r>
            <a:r>
              <a:rPr i="0" lang="en-US" sz="2800" u="none" cap="none" strike="noStrike">
                <a:solidFill>
                  <a:srgbClr val="C00000"/>
                </a:solidFill>
              </a:rPr>
              <a:t>is Medium soft</a:t>
            </a:r>
            <a:endParaRPr i="0" sz="2800" u="none" cap="none" strike="noStrike">
              <a:solidFill>
                <a:srgbClr val="C00000"/>
              </a:solidFill>
            </a:endParaRPr>
          </a:p>
        </p:txBody>
      </p:sp>
      <p:sp>
        <p:nvSpPr>
          <p:cNvPr id="157" name="Google Shape;157;g29d15755284_0_18"/>
          <p:cNvSpPr txBox="1"/>
          <p:nvPr/>
        </p:nvSpPr>
        <p:spPr>
          <a:xfrm>
            <a:off x="7222150" y="3712225"/>
            <a:ext cx="37308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0" lang="en-US" sz="2800" u="none" cap="none" strike="noStrike">
                <a:solidFill>
                  <a:srgbClr val="C00000"/>
                </a:solidFill>
              </a:rPr>
              <a:t>So what does </a:t>
            </a:r>
            <a:r>
              <a:rPr b="1" i="1" lang="en-US" sz="2800" u="none" cap="none" strike="noStrike">
                <a:solidFill>
                  <a:schemeClr val="dk1"/>
                </a:solidFill>
              </a:rPr>
              <a:t>Mezzo Forte</a:t>
            </a:r>
            <a:r>
              <a:rPr i="0" lang="en-US" sz="2800" u="none" cap="none" strike="noStrike">
                <a:solidFill>
                  <a:srgbClr val="C00000"/>
                </a:solidFill>
              </a:rPr>
              <a:t> mean?</a:t>
            </a:r>
            <a:endParaRPr i="0" sz="2800" u="none" cap="none" strike="noStrike">
              <a:solidFill>
                <a:srgbClr val="C00000"/>
              </a:solidFill>
            </a:endParaRPr>
          </a:p>
        </p:txBody>
      </p:sp>
      <p:grpSp>
        <p:nvGrpSpPr>
          <p:cNvPr id="158" name="Google Shape;158;g29d15755284_0_18"/>
          <p:cNvGrpSpPr/>
          <p:nvPr/>
        </p:nvGrpSpPr>
        <p:grpSpPr>
          <a:xfrm>
            <a:off x="896994" y="1969571"/>
            <a:ext cx="4777868" cy="2918859"/>
            <a:chOff x="896975" y="2521100"/>
            <a:chExt cx="4316051" cy="2530876"/>
          </a:xfrm>
        </p:grpSpPr>
        <p:pic>
          <p:nvPicPr>
            <p:cNvPr id="159" name="Google Shape;159;g29d15755284_0_18"/>
            <p:cNvPicPr preferRelativeResize="0"/>
            <p:nvPr/>
          </p:nvPicPr>
          <p:blipFill rotWithShape="1">
            <a:blip r:embed="rId5">
              <a:alphaModFix/>
            </a:blip>
            <a:srcRect b="5721" l="32334" r="20412" t="32285"/>
            <a:stretch/>
          </p:blipFill>
          <p:spPr>
            <a:xfrm>
              <a:off x="1783125" y="2521100"/>
              <a:ext cx="3429901" cy="2530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g29d15755284_0_18"/>
            <p:cNvPicPr preferRelativeResize="0"/>
            <p:nvPr/>
          </p:nvPicPr>
          <p:blipFill rotWithShape="1">
            <a:blip r:embed="rId5">
              <a:alphaModFix/>
            </a:blip>
            <a:srcRect b="5721" l="5463" r="82328" t="32285"/>
            <a:stretch/>
          </p:blipFill>
          <p:spPr>
            <a:xfrm>
              <a:off x="896975" y="2521100"/>
              <a:ext cx="886150" cy="25308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g29d15755284_0_26"/>
          <p:cNvPicPr preferRelativeResize="0"/>
          <p:nvPr/>
        </p:nvPicPr>
        <p:blipFill rotWithShape="1">
          <a:blip r:embed="rId3">
            <a:alphaModFix/>
          </a:blip>
          <a:srcRect b="0" l="0" r="0" t="66877"/>
          <a:stretch/>
        </p:blipFill>
        <p:spPr>
          <a:xfrm>
            <a:off x="0" y="4692316"/>
            <a:ext cx="12192000" cy="216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9d15755284_0_26"/>
          <p:cNvPicPr preferRelativeResize="0"/>
          <p:nvPr/>
        </p:nvPicPr>
        <p:blipFill rotWithShape="1">
          <a:blip r:embed="rId4">
            <a:alphaModFix/>
          </a:blip>
          <a:srcRect b="23923" l="0" r="0" t="10425"/>
          <a:stretch/>
        </p:blipFill>
        <p:spPr>
          <a:xfrm>
            <a:off x="79934" y="5685134"/>
            <a:ext cx="2330132" cy="102023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9d15755284_0_26"/>
          <p:cNvSpPr txBox="1"/>
          <p:nvPr/>
        </p:nvSpPr>
        <p:spPr>
          <a:xfrm>
            <a:off x="4651133" y="5924734"/>
            <a:ext cx="29673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33"/>
              <a:buFont typeface="Arial"/>
              <a:buNone/>
            </a:pPr>
            <a:r>
              <a:rPr b="1" i="0" lang="en-US" sz="41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</a:t>
            </a:r>
            <a:r>
              <a:rPr b="1" i="0" lang="en-US" sz="4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HIEVED</a:t>
            </a:r>
            <a:endParaRPr b="1" i="0" sz="41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g29d15755284_0_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68725" y="931725"/>
            <a:ext cx="3378625" cy="475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29d15755284_0_26"/>
          <p:cNvSpPr txBox="1"/>
          <p:nvPr/>
        </p:nvSpPr>
        <p:spPr>
          <a:xfrm>
            <a:off x="596800" y="202300"/>
            <a:ext cx="10812900" cy="5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80706"/>
                </a:solidFill>
              </a:rPr>
              <a:t>Let’s do a worksheet! Match the sounds to the dynamic!</a:t>
            </a:r>
            <a:endParaRPr b="1" i="0" sz="2800" u="none" cap="none" strike="noStrike">
              <a:solidFill>
                <a:srgbClr val="C8070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29d15755284_0_56"/>
          <p:cNvPicPr preferRelativeResize="0"/>
          <p:nvPr/>
        </p:nvPicPr>
        <p:blipFill rotWithShape="1">
          <a:blip r:embed="rId3">
            <a:alphaModFix/>
          </a:blip>
          <a:srcRect b="0" l="0" r="0" t="66877"/>
          <a:stretch/>
        </p:blipFill>
        <p:spPr>
          <a:xfrm>
            <a:off x="0" y="4692316"/>
            <a:ext cx="12192000" cy="216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29d15755284_0_56"/>
          <p:cNvPicPr preferRelativeResize="0"/>
          <p:nvPr/>
        </p:nvPicPr>
        <p:blipFill rotWithShape="1">
          <a:blip r:embed="rId4">
            <a:alphaModFix/>
          </a:blip>
          <a:srcRect b="23923" l="0" r="0" t="10425"/>
          <a:stretch/>
        </p:blipFill>
        <p:spPr>
          <a:xfrm>
            <a:off x="79934" y="5685134"/>
            <a:ext cx="2330132" cy="102023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29d15755284_0_56"/>
          <p:cNvSpPr txBox="1"/>
          <p:nvPr/>
        </p:nvSpPr>
        <p:spPr>
          <a:xfrm>
            <a:off x="4651133" y="5924734"/>
            <a:ext cx="29673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33"/>
              <a:buFont typeface="Arial"/>
              <a:buNone/>
            </a:pPr>
            <a:r>
              <a:rPr b="1" i="0" lang="en-US" sz="41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</a:t>
            </a:r>
            <a:r>
              <a:rPr b="1" i="0" lang="en-US" sz="4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HIEVED</a:t>
            </a:r>
            <a:endParaRPr b="1" i="0" sz="41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g29d15755284_0_56" title="MuExp Forte Piano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94113" y="926163"/>
            <a:ext cx="7532975" cy="423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29d15755284_0_56"/>
          <p:cNvSpPr txBox="1"/>
          <p:nvPr/>
        </p:nvSpPr>
        <p:spPr>
          <a:xfrm>
            <a:off x="2447850" y="131500"/>
            <a:ext cx="66255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</a:rPr>
              <a:t>Let’s sing along this time!</a:t>
            </a:r>
            <a:endParaRPr b="1" i="0" sz="2800" u="none" cap="none" strike="noStrike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2023-11-12T16:09:49Z</dcterms:created>
  <dc:creator>Sophie Fletcher (27147353)</dc:creator>
</cp:coreProperties>
</file>